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98" r:id="rId3"/>
    <p:sldMasterId id="2147483716" r:id="rId4"/>
    <p:sldMasterId id="2147483730" r:id="rId5"/>
    <p:sldMasterId id="2147483744" r:id="rId6"/>
    <p:sldMasterId id="2147483758" r:id="rId7"/>
    <p:sldMasterId id="2147483772" r:id="rId8"/>
    <p:sldMasterId id="2147483799" r:id="rId9"/>
    <p:sldMasterId id="2147483811" r:id="rId10"/>
    <p:sldMasterId id="2147483826" r:id="rId11"/>
    <p:sldMasterId id="2147483877" r:id="rId12"/>
    <p:sldMasterId id="2147483889" r:id="rId13"/>
  </p:sldMasterIdLst>
  <p:notesMasterIdLst>
    <p:notesMasterId r:id="rId37"/>
  </p:notesMasterIdLst>
  <p:sldIdLst>
    <p:sldId id="274" r:id="rId14"/>
    <p:sldId id="299" r:id="rId15"/>
    <p:sldId id="300" r:id="rId16"/>
    <p:sldId id="301" r:id="rId17"/>
    <p:sldId id="275" r:id="rId18"/>
    <p:sldId id="276" r:id="rId19"/>
    <p:sldId id="258" r:id="rId20"/>
    <p:sldId id="272" r:id="rId21"/>
    <p:sldId id="290" r:id="rId22"/>
    <p:sldId id="266" r:id="rId23"/>
    <p:sldId id="265" r:id="rId24"/>
    <p:sldId id="264" r:id="rId25"/>
    <p:sldId id="268" r:id="rId26"/>
    <p:sldId id="292" r:id="rId27"/>
    <p:sldId id="260" r:id="rId28"/>
    <p:sldId id="263" r:id="rId29"/>
    <p:sldId id="271" r:id="rId30"/>
    <p:sldId id="270" r:id="rId31"/>
    <p:sldId id="295" r:id="rId32"/>
    <p:sldId id="296" r:id="rId33"/>
    <p:sldId id="297" r:id="rId34"/>
    <p:sldId id="288" r:id="rId35"/>
    <p:sldId id="29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4"/>
    <p:restoredTop sz="94666"/>
  </p:normalViewPr>
  <p:slideViewPr>
    <p:cSldViewPr snapToGrid="0" snapToObjects="1">
      <p:cViewPr varScale="1">
        <p:scale>
          <a:sx n="98" d="100"/>
          <a:sy n="98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B28AC-8589-D24C-BCA7-C1A8E93A0026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F871A-633F-DD43-98FA-675A3C24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0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01C4-64B9-3444-B552-E505F55C7CE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796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01C4-64B9-3444-B552-E505F55C7CE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93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01C4-64B9-3444-B552-E505F55C7CE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8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16DAD-9C4E-C146-A861-003F7A4457FA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60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wrap="none" anchor="ctr"/>
          <a:lstStyle/>
          <a:p>
            <a:pPr defTabSz="45720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59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F871A-633F-DD43-98FA-675A3C2412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5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Sep16: Currently LSST</a:t>
            </a:r>
            <a:r>
              <a:rPr lang="en-US" baseline="0" dirty="0" smtClean="0"/>
              <a:t> end of science verification is end of 2021. Then 1 year of schedule contingency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3DD2D-FEAB-8D47-932E-21FDD67219C1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01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4539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54B27-0CE5-C248-A80F-885122EA329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96304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788AA-BE57-3B4E-AF41-CF2F1A0A512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33515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16" indent="0">
              <a:buNone/>
              <a:defRPr sz="2800"/>
            </a:lvl2pPr>
            <a:lvl3pPr marL="914031" indent="0">
              <a:buNone/>
              <a:defRPr sz="2400"/>
            </a:lvl3pPr>
            <a:lvl4pPr marL="1371047" indent="0">
              <a:buNone/>
              <a:defRPr sz="2000"/>
            </a:lvl4pPr>
            <a:lvl5pPr marL="1828062" indent="0">
              <a:buNone/>
              <a:defRPr sz="2000"/>
            </a:lvl5pPr>
            <a:lvl6pPr marL="2285078" indent="0">
              <a:buNone/>
              <a:defRPr sz="2000"/>
            </a:lvl6pPr>
            <a:lvl7pPr marL="2742093" indent="0">
              <a:buNone/>
              <a:defRPr sz="2000"/>
            </a:lvl7pPr>
            <a:lvl8pPr marL="3199088" indent="0">
              <a:buNone/>
              <a:defRPr sz="2000"/>
            </a:lvl8pPr>
            <a:lvl9pPr marL="365612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8843E-0B9E-DE4B-8BFC-97E8696DC33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087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56CE2-BE0C-7E43-B6BC-CBFC975B9B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4587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1C3F8-F82B-394D-A477-84AB1AB1007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332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704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071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1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6223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034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0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321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5924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426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070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6" indent="0">
              <a:buNone/>
              <a:defRPr sz="2800"/>
            </a:lvl2pPr>
            <a:lvl3pPr marL="914031" indent="0">
              <a:buNone/>
              <a:defRPr sz="2400"/>
            </a:lvl3pPr>
            <a:lvl4pPr marL="1371047" indent="0">
              <a:buNone/>
              <a:defRPr sz="2000"/>
            </a:lvl4pPr>
            <a:lvl5pPr marL="1828062" indent="0">
              <a:buNone/>
              <a:defRPr sz="2000"/>
            </a:lvl5pPr>
            <a:lvl6pPr marL="2285078" indent="0">
              <a:buNone/>
              <a:defRPr sz="2000"/>
            </a:lvl6pPr>
            <a:lvl7pPr marL="2742093" indent="0">
              <a:buNone/>
              <a:defRPr sz="2000"/>
            </a:lvl7pPr>
            <a:lvl8pPr marL="3199088" indent="0">
              <a:buNone/>
              <a:defRPr sz="2000"/>
            </a:lvl8pPr>
            <a:lvl9pPr marL="365612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225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6043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32581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33412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116"/>
            <a:ext cx="4038600" cy="51530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2" y="981079"/>
            <a:ext cx="4038600" cy="250031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2" y="3633788"/>
            <a:ext cx="4038600" cy="250031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AE86-A59D-E14C-81E2-C3C43C84993B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AAS, January 2007</a:t>
            </a:r>
          </a:p>
        </p:txBody>
      </p:sp>
      <p:sp>
        <p:nvSpPr>
          <p:cNvPr id="8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424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2" y="1600200"/>
            <a:ext cx="40386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629"/>
            <a:ext cx="40386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2" y="3938629"/>
            <a:ext cx="40386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2" y="624522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245228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63FEB1CA-4E09-0147-B5B0-6E5CF93941C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2973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2" y="624522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8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7BC82052-8739-9645-9BF9-518F34F24E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37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633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611DA-FD26-5248-B394-5D27E8EC256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4762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4239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1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77233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6626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798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95888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906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99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6" indent="0">
              <a:buNone/>
              <a:defRPr sz="2800"/>
            </a:lvl2pPr>
            <a:lvl3pPr marL="914031" indent="0">
              <a:buNone/>
              <a:defRPr sz="2400"/>
            </a:lvl3pPr>
            <a:lvl4pPr marL="1371047" indent="0">
              <a:buNone/>
              <a:defRPr sz="2000"/>
            </a:lvl4pPr>
            <a:lvl5pPr marL="1828062" indent="0">
              <a:buNone/>
              <a:defRPr sz="2000"/>
            </a:lvl5pPr>
            <a:lvl6pPr marL="2285078" indent="0">
              <a:buNone/>
              <a:defRPr sz="2000"/>
            </a:lvl6pPr>
            <a:lvl7pPr marL="2742093" indent="0">
              <a:buNone/>
              <a:defRPr sz="2000"/>
            </a:lvl7pPr>
            <a:lvl8pPr marL="3199088" indent="0">
              <a:buNone/>
              <a:defRPr sz="2000"/>
            </a:lvl8pPr>
            <a:lvl9pPr marL="365612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8972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8048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72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285750" y="4317816"/>
            <a:ext cx="8572500" cy="18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285750" y="4518422"/>
            <a:ext cx="8572500" cy="190202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285750" y="3000375"/>
            <a:ext cx="8572500" cy="12680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160729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321457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482186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642915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525288" y="303609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129687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33412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116"/>
            <a:ext cx="4038600" cy="51530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2" y="981079"/>
            <a:ext cx="4038600" cy="250031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2" y="3633788"/>
            <a:ext cx="4038600" cy="250031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AE86-A59D-E14C-81E2-C3C43C84993B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AAS, January 2007</a:t>
            </a:r>
          </a:p>
        </p:txBody>
      </p:sp>
      <p:sp>
        <p:nvSpPr>
          <p:cNvPr id="8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58310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2" y="1600200"/>
            <a:ext cx="40386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629"/>
            <a:ext cx="40386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2" y="3938629"/>
            <a:ext cx="40386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2" y="624522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245228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63FEB1CA-4E09-0147-B5B0-6E5CF93941C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666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2" y="624522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5228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7BC82052-8739-9645-9BF9-518F34F24E8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2503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5472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809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7199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2796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641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26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33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 flipV="1">
            <a:off x="285750" y="4317816"/>
            <a:ext cx="8572500" cy="185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>
            <a:lvl1pPr marL="0" indent="0" defTabSz="321457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285750" y="4518422"/>
            <a:ext cx="8572500" cy="190202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285750" y="3000375"/>
            <a:ext cx="8572500" cy="12680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160729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321457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482186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642915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8525288" y="303609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2164393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64747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1072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3687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1920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2610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4612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1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2901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1873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602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72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285750" y="4317816"/>
            <a:ext cx="8572500" cy="18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85750" y="4518422"/>
            <a:ext cx="8572500" cy="190202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285750" y="3000375"/>
            <a:ext cx="8572500" cy="12680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160729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321457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482186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642915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8502379" y="294680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239623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348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9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385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6" indent="0">
              <a:buNone/>
              <a:defRPr sz="2800"/>
            </a:lvl2pPr>
            <a:lvl3pPr marL="914031" indent="0">
              <a:buNone/>
              <a:defRPr sz="2400"/>
            </a:lvl3pPr>
            <a:lvl4pPr marL="1371047" indent="0">
              <a:buNone/>
              <a:defRPr sz="2000"/>
            </a:lvl4pPr>
            <a:lvl5pPr marL="1828062" indent="0">
              <a:buNone/>
              <a:defRPr sz="2000"/>
            </a:lvl5pPr>
            <a:lvl6pPr marL="2285078" indent="0">
              <a:buNone/>
              <a:defRPr sz="2000"/>
            </a:lvl6pPr>
            <a:lvl7pPr marL="2742093" indent="0">
              <a:buNone/>
              <a:defRPr sz="2000"/>
            </a:lvl7pPr>
            <a:lvl8pPr marL="3199088" indent="0">
              <a:buNone/>
              <a:defRPr sz="2000"/>
            </a:lvl8pPr>
            <a:lvl9pPr marL="365612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6" indent="0">
              <a:buNone/>
              <a:defRPr sz="1200"/>
            </a:lvl2pPr>
            <a:lvl3pPr marL="914031" indent="0">
              <a:buNone/>
              <a:defRPr sz="1000"/>
            </a:lvl3pPr>
            <a:lvl4pPr marL="1371047" indent="0">
              <a:buNone/>
              <a:defRPr sz="900"/>
            </a:lvl4pPr>
            <a:lvl5pPr marL="1828062" indent="0">
              <a:buNone/>
              <a:defRPr sz="900"/>
            </a:lvl5pPr>
            <a:lvl6pPr marL="2285078" indent="0">
              <a:buNone/>
              <a:defRPr sz="900"/>
            </a:lvl6pPr>
            <a:lvl7pPr marL="2742093" indent="0">
              <a:buNone/>
              <a:defRPr sz="900"/>
            </a:lvl7pPr>
            <a:lvl8pPr marL="3199088" indent="0">
              <a:buNone/>
              <a:defRPr sz="900"/>
            </a:lvl8pPr>
            <a:lvl9pPr marL="365612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220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7750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32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285750" y="2839641"/>
            <a:ext cx="8572500" cy="317896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8525288" y="303609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964423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4143375" y="4317899"/>
            <a:ext cx="4714875" cy="102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385762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4143375" y="4518422"/>
            <a:ext cx="4714875" cy="190202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3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4143375" y="3000375"/>
            <a:ext cx="4714875" cy="1268016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160729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321457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482186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642915">
              <a:lnSpc>
                <a:spcPct val="80000"/>
              </a:lnSpc>
              <a:spcBef>
                <a:spcPts val="1617"/>
              </a:spcBef>
              <a:buClrTx/>
              <a:buSzTx/>
              <a:buFontTx/>
              <a:buNone/>
              <a:defRPr sz="3797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8525288" y="303609"/>
            <a:ext cx="335028" cy="3102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86520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00669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3889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91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97746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pic" sz="half" idx="14"/>
          </p:nvPr>
        </p:nvSpPr>
        <p:spPr>
          <a:xfrm>
            <a:off x="5000625" y="1080492"/>
            <a:ext cx="3857625" cy="54828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285750" y="1080492"/>
            <a:ext cx="4429125" cy="50899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285750" y="1928812"/>
            <a:ext cx="4429125" cy="4295180"/>
          </a:xfrm>
          <a:prstGeom prst="rect">
            <a:avLst/>
          </a:prstGeom>
        </p:spPr>
        <p:txBody>
          <a:bodyPr/>
          <a:lstStyle>
            <a:lvl1pPr marL="312528" indent="-312528">
              <a:buClr>
                <a:schemeClr val="accent1"/>
              </a:buClr>
              <a:buChar char="▸"/>
              <a:defRPr sz="1969"/>
            </a:lvl1pPr>
            <a:lvl2pPr>
              <a:buClr>
                <a:schemeClr val="accent1"/>
              </a:buClr>
              <a:buChar char="▸"/>
              <a:defRPr sz="1969"/>
            </a:lvl2pPr>
            <a:lvl3pPr>
              <a:buClr>
                <a:schemeClr val="accent1"/>
              </a:buClr>
              <a:buChar char="▸"/>
              <a:defRPr sz="1969"/>
            </a:lvl3pPr>
            <a:lvl4pPr>
              <a:buClr>
                <a:schemeClr val="accent1"/>
              </a:buClr>
              <a:buChar char="▸"/>
              <a:defRPr sz="1969"/>
            </a:lvl4pPr>
            <a:lvl5pPr>
              <a:buClr>
                <a:schemeClr val="accent1"/>
              </a:buClr>
              <a:buChar char="▸"/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2031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843101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4572530" y="0"/>
            <a:ext cx="4572001" cy="3420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half" idx="14"/>
          </p:nvPr>
        </p:nvSpPr>
        <p:spPr>
          <a:xfrm>
            <a:off x="4572000" y="3446860"/>
            <a:ext cx="4572000" cy="34200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15"/>
          </p:nvPr>
        </p:nvSpPr>
        <p:spPr>
          <a:xfrm>
            <a:off x="0" y="0"/>
            <a:ext cx="4548188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04188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330399" y="1660922"/>
            <a:ext cx="8483203" cy="367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lnSpc>
                <a:spcPct val="80000"/>
              </a:lnSpc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1969" kern="0" cap="all">
              <a:solidFill>
                <a:srgbClr val="FFFFFF"/>
              </a:solidFill>
              <a:sym typeface="DIN Condensed"/>
            </a:endParaRP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625078" y="2044898"/>
            <a:ext cx="7893844" cy="91261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609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285750" y="5476875"/>
            <a:ext cx="8572500" cy="6220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4219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507875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4143375" y="1857375"/>
            <a:ext cx="4714875" cy="175914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609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idx="14"/>
          </p:nvPr>
        </p:nvSpPr>
        <p:spPr>
          <a:xfrm>
            <a:off x="0" y="0"/>
            <a:ext cx="3857625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5"/>
          </p:nvPr>
        </p:nvSpPr>
        <p:spPr>
          <a:xfrm>
            <a:off x="4143375" y="5404550"/>
            <a:ext cx="4714875" cy="75187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321457">
              <a:spcBef>
                <a:spcPts val="0"/>
              </a:spcBef>
              <a:buClrTx/>
              <a:buSzTx/>
              <a:buFontTx/>
              <a:buNone/>
              <a:defRPr sz="4219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95411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44921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41565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45622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body" sz="quarter" idx="13"/>
          </p:nvPr>
        </p:nvSpPr>
        <p:spPr>
          <a:xfrm>
            <a:off x="285750" y="321469"/>
            <a:ext cx="7858125" cy="32146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132295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70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25526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80097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93818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39647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6860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74077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39632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52368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74981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99576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81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228716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9115676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820669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81574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2781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80157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8202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50610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47182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119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992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42362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956646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607344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33951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535509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653572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35720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4191627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90965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226075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140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28496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62449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26486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555580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6723718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5490127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66126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506344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326752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92857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320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45073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90278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88608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0168787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36857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086936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65053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672488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072719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533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162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542130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S-N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9297" y="6429375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89297" y="6384727"/>
            <a:ext cx="8751094" cy="303"/>
          </a:xfrm>
          <a:prstGeom prst="line">
            <a:avLst/>
          </a:prstGeom>
          <a:ln w="25400">
            <a:solidFill>
              <a:srgbClr val="324863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7582681" y="6474503"/>
            <a:ext cx="12166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defTabSz="410751" hangingPunct="0"/>
            <a:r>
              <a:rPr sz="1266" kern="0">
                <a:solidFill>
                  <a:srgbClr val="FFFFFF"/>
                </a:solidFill>
              </a:rPr>
              <a:t>Chris D’Andrea</a:t>
            </a:r>
          </a:p>
        </p:txBody>
      </p:sp>
      <p:pic>
        <p:nvPicPr>
          <p:cNvPr id="14" name="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1" y="6465094"/>
            <a:ext cx="2263865" cy="32146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626078" y="6500813"/>
            <a:ext cx="325410" cy="297389"/>
          </a:xfrm>
          <a:prstGeom prst="rect">
            <a:avLst/>
          </a:prstGeom>
        </p:spPr>
        <p:txBody>
          <a:bodyPr/>
          <a:lstStyle>
            <a:lvl1pPr>
              <a:defRPr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081525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8796840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5641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13"/>
          </p:nvPr>
        </p:nvSpPr>
        <p:spPr>
          <a:xfrm>
            <a:off x="1138535" y="464344"/>
            <a:ext cx="6861105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426328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24772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4723804" y="449240"/>
            <a:ext cx="3744682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69726" y="3348633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909800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674999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300111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959511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123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734457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quarter" idx="13"/>
          </p:nvPr>
        </p:nvSpPr>
        <p:spPr>
          <a:xfrm>
            <a:off x="4732734" y="3491508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4732734" y="446484"/>
            <a:ext cx="3750469" cy="274141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sz="half" idx="15"/>
          </p:nvPr>
        </p:nvSpPr>
        <p:spPr>
          <a:xfrm>
            <a:off x="669726" y="446484"/>
            <a:ext cx="3750469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2897916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/>
          </p:nvPr>
        </p:nvSpPr>
        <p:spPr>
          <a:xfrm>
            <a:off x="892969" y="4473774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/>
          </p:nvPr>
        </p:nvSpPr>
        <p:spPr>
          <a:xfrm>
            <a:off x="892969" y="2984579"/>
            <a:ext cx="7358063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899421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-2232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89920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6763C-ABAC-F64B-ABAF-6F63E44E1C8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54663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2337B-CC0D-3546-8C26-852C147FA65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567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4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0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0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0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1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29D5E-F2A6-9345-A9DF-8CB33FC2443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4040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C2FF7-4307-194C-BDE6-1FB9FEA4807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039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6" indent="0">
              <a:buNone/>
              <a:defRPr sz="2000" b="1"/>
            </a:lvl2pPr>
            <a:lvl3pPr marL="914031" indent="0">
              <a:buNone/>
              <a:defRPr sz="1800" b="1"/>
            </a:lvl3pPr>
            <a:lvl4pPr marL="1371047" indent="0">
              <a:buNone/>
              <a:defRPr sz="1600" b="1"/>
            </a:lvl4pPr>
            <a:lvl5pPr marL="1828062" indent="0">
              <a:buNone/>
              <a:defRPr sz="1600" b="1"/>
            </a:lvl5pPr>
            <a:lvl6pPr marL="2285078" indent="0">
              <a:buNone/>
              <a:defRPr sz="1600" b="1"/>
            </a:lvl6pPr>
            <a:lvl7pPr marL="2742093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2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3D523-EE25-3947-A160-6AF033476D4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3359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PE9; SPCND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8DE35-5442-604B-89F9-A8A9591A0A8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theme" Target="../theme/theme10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<Relationship Id="rId15" Type="http://schemas.openxmlformats.org/officeDocument/2006/relationships/theme" Target="../theme/theme11.xml"/><Relationship Id="rId1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Relationship Id="rId3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theme" Target="../theme/theme7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theme" Target="../theme/theme8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4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62370-7E10-D445-9F04-30E1BACFA73A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3FB70-205F-344A-AEB4-F7C0FB14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8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6" tIns="45716" rIns="91436" bIns="45716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endParaRPr lang="en-GB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endParaRPr lang="en-GB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  <a:ea typeface="ＭＳ Ｐゴシック" pitchFamily="-65" charset="-128"/>
                <a:cs typeface="ＭＳ Ｐゴシック" pitchFamily="-65" charset="-128"/>
              </a:rPr>
              <a:pPr defTabSz="457016"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1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</p:sldLayoutIdLst>
  <p:hf sldNum="0" hdr="0" ftr="0" dt="0"/>
  <p:txStyles>
    <p:titleStyle>
      <a:lvl1pPr algn="ctr" defTabSz="45701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1" indent="-342761" algn="l" defTabSz="457016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2" indent="-285627" algn="l" defTabSz="45701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38" indent="-228507" algn="l" defTabSz="45701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44" indent="-228507" algn="l" defTabSz="45701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57" indent="-228507" algn="l" defTabSz="45701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75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88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97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03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6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7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2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3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6" tIns="45716" rIns="91436" bIns="45716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endParaRPr lang="en-GB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endParaRPr lang="en-GB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fld id="{B6D4C9DB-D203-8443-B988-51F3C9020107}" type="slidenum">
              <a:rPr lang="en-GB" smtClean="0">
                <a:solidFill>
                  <a:prstClr val="black">
                    <a:tint val="75000"/>
                  </a:prstClr>
                </a:solidFill>
                <a:ea typeface="ＭＳ Ｐゴシック" pitchFamily="-65" charset="-128"/>
                <a:cs typeface="ＭＳ Ｐゴシック" pitchFamily="-65" charset="-128"/>
              </a:rPr>
              <a:pPr defTabSz="457016"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271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</p:sldLayoutIdLst>
  <p:hf sldNum="0" hdr="0" ftr="0" dt="0"/>
  <p:txStyles>
    <p:titleStyle>
      <a:lvl1pPr algn="ctr" defTabSz="45701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1" indent="-342761" algn="l" defTabSz="457016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2" indent="-285627" algn="l" defTabSz="45701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38" indent="-228507" algn="l" defTabSz="45701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44" indent="-228507" algn="l" defTabSz="45701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57" indent="-228507" algn="l" defTabSz="45701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75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88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97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03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6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7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2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3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AF5B1CE-9777-E142-8E44-D9E4B24A8D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11/18/16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7E510A1-9D55-344F-AE58-D88440B08D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8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6" tIns="45716" rIns="91436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fld id="{6B22AB96-3BBA-764C-BDB4-79BEF993EDB3}" type="datetimeFigureOut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-65" charset="-128"/>
                <a:cs typeface="ＭＳ Ｐゴシック" pitchFamily="-65" charset="-128"/>
              </a:rPr>
              <a:pPr defTabSz="457016"/>
              <a:t>11/18/16</a:t>
            </a:fld>
            <a:endParaRPr lang="en-US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endParaRPr lang="en-US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16"/>
            <a:fld id="{91C28BDE-FF77-4C46-B76B-D1FC01BDB5FC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-65" charset="-128"/>
                <a:cs typeface="ＭＳ Ｐゴシック" pitchFamily="-65" charset="-128"/>
              </a:rPr>
              <a:pPr defTabSz="457016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130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ctr" defTabSz="45701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1" indent="-342761" algn="l" defTabSz="457016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42" indent="-285627" algn="l" defTabSz="45701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38" indent="-228507" algn="l" defTabSz="45701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44" indent="-228507" algn="l" defTabSz="45701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57" indent="-228507" algn="l" defTabSz="45701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75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88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97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03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6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7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2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3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496888" y="1308100"/>
            <a:ext cx="10429876" cy="5908675"/>
            <a:chOff x="-313" y="824"/>
            <a:chExt cx="6570" cy="3722"/>
          </a:xfrm>
        </p:grpSpPr>
        <p:sp>
          <p:nvSpPr>
            <p:cNvPr id="5123" name="Rectangle 3"/>
            <p:cNvSpPr>
              <a:spLocks noChangeArrowheads="1"/>
            </p:cNvSpPr>
            <p:nvPr userDrawn="1"/>
          </p:nvSpPr>
          <p:spPr bwMode="hidden">
            <a:xfrm rot="20798144" flipV="1">
              <a:off x="-14" y="1033"/>
              <a:ext cx="1744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4" name="Rectangle 4"/>
            <p:cNvSpPr>
              <a:spLocks noChangeArrowheads="1"/>
            </p:cNvSpPr>
            <p:nvPr userDrawn="1"/>
          </p:nvSpPr>
          <p:spPr bwMode="hidden">
            <a:xfrm rot="20774366" flipV="1">
              <a:off x="-24" y="1127"/>
              <a:ext cx="2033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5" name="Rectangle 5"/>
            <p:cNvSpPr>
              <a:spLocks noChangeArrowheads="1"/>
            </p:cNvSpPr>
            <p:nvPr userDrawn="1"/>
          </p:nvSpPr>
          <p:spPr bwMode="hidden">
            <a:xfrm rot="20757421" flipV="1">
              <a:off x="-27" y="1198"/>
              <a:ext cx="2246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6" name="Rectangle 6"/>
            <p:cNvSpPr>
              <a:spLocks noChangeArrowheads="1"/>
            </p:cNvSpPr>
            <p:nvPr userDrawn="1"/>
          </p:nvSpPr>
          <p:spPr bwMode="hidden">
            <a:xfrm rot="20684206" flipV="1">
              <a:off x="-43" y="1283"/>
              <a:ext cx="2476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7" name="Rectangle 7"/>
            <p:cNvSpPr>
              <a:spLocks noChangeArrowheads="1"/>
            </p:cNvSpPr>
            <p:nvPr userDrawn="1"/>
          </p:nvSpPr>
          <p:spPr bwMode="hidden">
            <a:xfrm rot="20631226" flipV="1">
              <a:off x="-51" y="1397"/>
              <a:ext cx="2770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8" name="Rectangle 8"/>
            <p:cNvSpPr>
              <a:spLocks noChangeArrowheads="1"/>
            </p:cNvSpPr>
            <p:nvPr userDrawn="1"/>
          </p:nvSpPr>
          <p:spPr bwMode="hidden">
            <a:xfrm rot="20554235" flipV="1">
              <a:off x="-65" y="1523"/>
              <a:ext cx="3058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29" name="Rectangle 9"/>
            <p:cNvSpPr>
              <a:spLocks noChangeArrowheads="1"/>
            </p:cNvSpPr>
            <p:nvPr userDrawn="1"/>
          </p:nvSpPr>
          <p:spPr bwMode="hidden">
            <a:xfrm rot="20466593" flipV="1">
              <a:off x="-93" y="1694"/>
              <a:ext cx="3403" cy="6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098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0" name="Rectangle 10"/>
            <p:cNvSpPr>
              <a:spLocks noChangeArrowheads="1"/>
            </p:cNvSpPr>
            <p:nvPr userDrawn="1"/>
          </p:nvSpPr>
          <p:spPr bwMode="hidden">
            <a:xfrm rot="20343219" flipV="1">
              <a:off x="-99" y="1863"/>
              <a:ext cx="374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1" name="Rectangle 11"/>
            <p:cNvSpPr>
              <a:spLocks noChangeArrowheads="1"/>
            </p:cNvSpPr>
            <p:nvPr userDrawn="1"/>
          </p:nvSpPr>
          <p:spPr bwMode="hidden">
            <a:xfrm rot="20211065" flipV="1">
              <a:off x="-165" y="2053"/>
              <a:ext cx="420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2" name="Rectangle 12"/>
            <p:cNvSpPr>
              <a:spLocks noChangeArrowheads="1"/>
            </p:cNvSpPr>
            <p:nvPr userDrawn="1"/>
          </p:nvSpPr>
          <p:spPr bwMode="hidden">
            <a:xfrm rot="20102912" flipV="1">
              <a:off x="-214" y="2289"/>
              <a:ext cx="461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3" name="Rectangle 13"/>
            <p:cNvSpPr>
              <a:spLocks noChangeArrowheads="1"/>
            </p:cNvSpPr>
            <p:nvPr userDrawn="1"/>
          </p:nvSpPr>
          <p:spPr bwMode="hidden">
            <a:xfrm rot="19923405" flipV="1">
              <a:off x="-313" y="2617"/>
              <a:ext cx="520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4" name="Rectangle 14"/>
            <p:cNvSpPr>
              <a:spLocks noChangeArrowheads="1"/>
            </p:cNvSpPr>
            <p:nvPr userDrawn="1"/>
          </p:nvSpPr>
          <p:spPr bwMode="hidden">
            <a:xfrm rot="19686284" flipV="1">
              <a:off x="9" y="2881"/>
              <a:ext cx="5401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5" name="Rectangle 15"/>
            <p:cNvSpPr>
              <a:spLocks noChangeArrowheads="1"/>
            </p:cNvSpPr>
            <p:nvPr userDrawn="1"/>
          </p:nvSpPr>
          <p:spPr bwMode="hidden">
            <a:xfrm rot="19383534" flipV="1">
              <a:off x="1319" y="2928"/>
              <a:ext cx="461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0196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6" name="Rectangle 16"/>
            <p:cNvSpPr>
              <a:spLocks noChangeArrowheads="1"/>
            </p:cNvSpPr>
            <p:nvPr userDrawn="1"/>
          </p:nvSpPr>
          <p:spPr bwMode="hidden">
            <a:xfrm rot="18994182" flipV="1">
              <a:off x="2681" y="3071"/>
              <a:ext cx="357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313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7" name="Rectangle 17"/>
            <p:cNvSpPr>
              <a:spLocks noChangeArrowheads="1"/>
            </p:cNvSpPr>
            <p:nvPr userDrawn="1"/>
          </p:nvSpPr>
          <p:spPr bwMode="hidden">
            <a:xfrm rot="18603245" flipV="1">
              <a:off x="4053" y="3503"/>
              <a:ext cx="207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8" name="Rectangle 18"/>
            <p:cNvSpPr>
              <a:spLocks noChangeArrowheads="1"/>
            </p:cNvSpPr>
            <p:nvPr userDrawn="1"/>
          </p:nvSpPr>
          <p:spPr bwMode="hidden">
            <a:xfrm rot="39991575" flipH="1" flipV="1">
              <a:off x="5368" y="4167"/>
              <a:ext cx="501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39" name="Rectangle 19"/>
            <p:cNvSpPr>
              <a:spLocks noChangeArrowheads="1"/>
            </p:cNvSpPr>
            <p:nvPr userDrawn="1"/>
          </p:nvSpPr>
          <p:spPr bwMode="hidden">
            <a:xfrm rot="-20541361">
              <a:off x="-146" y="2360"/>
              <a:ext cx="604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0" name="Rectangle 20"/>
            <p:cNvSpPr>
              <a:spLocks noChangeArrowheads="1"/>
            </p:cNvSpPr>
            <p:nvPr userDrawn="1"/>
          </p:nvSpPr>
          <p:spPr bwMode="hidden">
            <a:xfrm rot="-20036206">
              <a:off x="-198" y="3396"/>
              <a:ext cx="4142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1" name="Rectangle 21"/>
            <p:cNvSpPr>
              <a:spLocks noChangeArrowheads="1"/>
            </p:cNvSpPr>
            <p:nvPr userDrawn="1"/>
          </p:nvSpPr>
          <p:spPr bwMode="hidden">
            <a:xfrm rot="1732981">
              <a:off x="-165" y="3624"/>
              <a:ext cx="28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2" name="Rectangle 22"/>
            <p:cNvSpPr>
              <a:spLocks noChangeArrowheads="1"/>
            </p:cNvSpPr>
            <p:nvPr userDrawn="1"/>
          </p:nvSpPr>
          <p:spPr bwMode="hidden">
            <a:xfrm rot="1969083">
              <a:off x="-110" y="3922"/>
              <a:ext cx="140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3" name="Rectangle 23"/>
            <p:cNvSpPr>
              <a:spLocks noChangeArrowheads="1"/>
            </p:cNvSpPr>
            <p:nvPr userDrawn="1"/>
          </p:nvSpPr>
          <p:spPr bwMode="hidden">
            <a:xfrm rot="-20213826">
              <a:off x="-216" y="3221"/>
              <a:ext cx="5477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4862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4" name="Rectangle 24"/>
            <p:cNvSpPr>
              <a:spLocks noChangeArrowheads="1"/>
            </p:cNvSpPr>
            <p:nvPr userDrawn="1"/>
          </p:nvSpPr>
          <p:spPr bwMode="hidden">
            <a:xfrm rot="22583969">
              <a:off x="-115" y="2129"/>
              <a:ext cx="601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7647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5" name="Rectangle 25"/>
            <p:cNvSpPr>
              <a:spLocks noChangeArrowheads="1"/>
            </p:cNvSpPr>
            <p:nvPr userDrawn="1"/>
          </p:nvSpPr>
          <p:spPr bwMode="hidden">
            <a:xfrm rot="930109" flipV="1">
              <a:off x="80" y="1946"/>
              <a:ext cx="575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6" name="Rectangle 26"/>
            <p:cNvSpPr>
              <a:spLocks noChangeArrowheads="1"/>
            </p:cNvSpPr>
            <p:nvPr userDrawn="1"/>
          </p:nvSpPr>
          <p:spPr bwMode="hidden">
            <a:xfrm rot="-20731987">
              <a:off x="374" y="1802"/>
              <a:ext cx="5475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7" name="Rectangle 27"/>
            <p:cNvSpPr>
              <a:spLocks noChangeArrowheads="1"/>
            </p:cNvSpPr>
            <p:nvPr userDrawn="1"/>
          </p:nvSpPr>
          <p:spPr bwMode="hidden">
            <a:xfrm rot="-64024402">
              <a:off x="848" y="1582"/>
              <a:ext cx="4976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8" name="Rectangle 28"/>
            <p:cNvSpPr>
              <a:spLocks noChangeArrowheads="1"/>
            </p:cNvSpPr>
            <p:nvPr userDrawn="1"/>
          </p:nvSpPr>
          <p:spPr bwMode="hidden">
            <a:xfrm rot="-42464612">
              <a:off x="1053" y="1476"/>
              <a:ext cx="4759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49" name="Rectangle 29"/>
            <p:cNvSpPr>
              <a:spLocks noChangeArrowheads="1"/>
            </p:cNvSpPr>
            <p:nvPr userDrawn="1"/>
          </p:nvSpPr>
          <p:spPr bwMode="hidden">
            <a:xfrm rot="-20907336">
              <a:off x="1244" y="1377"/>
              <a:ext cx="4557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0" name="Rectangle 30"/>
            <p:cNvSpPr>
              <a:spLocks noChangeArrowheads="1"/>
            </p:cNvSpPr>
            <p:nvPr userDrawn="1"/>
          </p:nvSpPr>
          <p:spPr bwMode="hidden">
            <a:xfrm rot="655690" flipV="1">
              <a:off x="1487" y="1305"/>
              <a:ext cx="431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1" name="Rectangle 31"/>
            <p:cNvSpPr>
              <a:spLocks noChangeArrowheads="1"/>
            </p:cNvSpPr>
            <p:nvPr userDrawn="1"/>
          </p:nvSpPr>
          <p:spPr bwMode="hidden">
            <a:xfrm rot="636921" flipV="1">
              <a:off x="1650" y="1218"/>
              <a:ext cx="415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2" name="Rectangle 32"/>
            <p:cNvSpPr>
              <a:spLocks noChangeArrowheads="1"/>
            </p:cNvSpPr>
            <p:nvPr userDrawn="1"/>
          </p:nvSpPr>
          <p:spPr bwMode="hidden">
            <a:xfrm rot="803987" flipV="1">
              <a:off x="611" y="1684"/>
              <a:ext cx="52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3" name="Rectangle 33"/>
            <p:cNvSpPr>
              <a:spLocks noChangeArrowheads="1"/>
            </p:cNvSpPr>
            <p:nvPr userDrawn="1"/>
          </p:nvSpPr>
          <p:spPr bwMode="hidden">
            <a:xfrm rot="1273217" flipV="1">
              <a:off x="-204" y="2976"/>
              <a:ext cx="6150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4" name="Rectangle 34"/>
            <p:cNvSpPr>
              <a:spLocks noChangeArrowheads="1"/>
            </p:cNvSpPr>
            <p:nvPr userDrawn="1"/>
          </p:nvSpPr>
          <p:spPr bwMode="hidden">
            <a:xfrm rot="1169729" flipV="1">
              <a:off x="-174" y="2663"/>
              <a:ext cx="6104" cy="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51373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5" name="Oval 35"/>
            <p:cNvSpPr>
              <a:spLocks noChangeArrowheads="1"/>
            </p:cNvSpPr>
            <p:nvPr/>
          </p:nvSpPr>
          <p:spPr bwMode="hidden">
            <a:xfrm>
              <a:off x="740" y="3359"/>
              <a:ext cx="168" cy="9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6" name="Oval 36"/>
            <p:cNvSpPr>
              <a:spLocks noChangeArrowheads="1"/>
            </p:cNvSpPr>
            <p:nvPr/>
          </p:nvSpPr>
          <p:spPr bwMode="hidden">
            <a:xfrm>
              <a:off x="236" y="3074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7" name="Oval 37"/>
            <p:cNvSpPr>
              <a:spLocks noChangeArrowheads="1"/>
            </p:cNvSpPr>
            <p:nvPr/>
          </p:nvSpPr>
          <p:spPr bwMode="hidden">
            <a:xfrm>
              <a:off x="159" y="3652"/>
              <a:ext cx="196" cy="106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8" name="Oval 38"/>
            <p:cNvSpPr>
              <a:spLocks noChangeArrowheads="1"/>
            </p:cNvSpPr>
            <p:nvPr/>
          </p:nvSpPr>
          <p:spPr bwMode="hidden">
            <a:xfrm>
              <a:off x="2077" y="2661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59" name="Oval 39"/>
            <p:cNvSpPr>
              <a:spLocks noChangeArrowheads="1"/>
            </p:cNvSpPr>
            <p:nvPr/>
          </p:nvSpPr>
          <p:spPr bwMode="hidden">
            <a:xfrm>
              <a:off x="1223" y="3076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0" name="Oval 40"/>
            <p:cNvSpPr>
              <a:spLocks noChangeArrowheads="1"/>
            </p:cNvSpPr>
            <p:nvPr/>
          </p:nvSpPr>
          <p:spPr bwMode="hidden">
            <a:xfrm>
              <a:off x="1686" y="2857"/>
              <a:ext cx="156" cy="9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1" name="Oval 41"/>
            <p:cNvSpPr>
              <a:spLocks noChangeArrowheads="1"/>
            </p:cNvSpPr>
            <p:nvPr/>
          </p:nvSpPr>
          <p:spPr bwMode="hidden">
            <a:xfrm>
              <a:off x="750" y="2839"/>
              <a:ext cx="151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2" name="Oval 42"/>
            <p:cNvSpPr>
              <a:spLocks noChangeArrowheads="1"/>
            </p:cNvSpPr>
            <p:nvPr/>
          </p:nvSpPr>
          <p:spPr bwMode="hidden">
            <a:xfrm>
              <a:off x="367" y="2656"/>
              <a:ext cx="150" cy="8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3" name="Oval 43"/>
            <p:cNvSpPr>
              <a:spLocks noChangeArrowheads="1"/>
            </p:cNvSpPr>
            <p:nvPr/>
          </p:nvSpPr>
          <p:spPr bwMode="hidden">
            <a:xfrm>
              <a:off x="1172" y="2642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4" name="Oval 44"/>
            <p:cNvSpPr>
              <a:spLocks noChangeArrowheads="1"/>
            </p:cNvSpPr>
            <p:nvPr/>
          </p:nvSpPr>
          <p:spPr bwMode="hidden">
            <a:xfrm>
              <a:off x="2401" y="2485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5" name="Oval 45"/>
            <p:cNvSpPr>
              <a:spLocks noChangeArrowheads="1"/>
            </p:cNvSpPr>
            <p:nvPr/>
          </p:nvSpPr>
          <p:spPr bwMode="hidden">
            <a:xfrm>
              <a:off x="1910" y="2314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6" name="Oval 46"/>
            <p:cNvSpPr>
              <a:spLocks noChangeArrowheads="1"/>
            </p:cNvSpPr>
            <p:nvPr/>
          </p:nvSpPr>
          <p:spPr bwMode="hidden">
            <a:xfrm>
              <a:off x="2254" y="2154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7" name="Oval 47"/>
            <p:cNvSpPr>
              <a:spLocks noChangeArrowheads="1"/>
            </p:cNvSpPr>
            <p:nvPr/>
          </p:nvSpPr>
          <p:spPr bwMode="hidden">
            <a:xfrm>
              <a:off x="2742" y="2305"/>
              <a:ext cx="140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8" name="Oval 48"/>
            <p:cNvSpPr>
              <a:spLocks noChangeArrowheads="1"/>
            </p:cNvSpPr>
            <p:nvPr/>
          </p:nvSpPr>
          <p:spPr bwMode="hidden">
            <a:xfrm>
              <a:off x="2812" y="1898"/>
              <a:ext cx="12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69" name="Oval 49"/>
            <p:cNvSpPr>
              <a:spLocks noChangeArrowheads="1"/>
            </p:cNvSpPr>
            <p:nvPr/>
          </p:nvSpPr>
          <p:spPr bwMode="hidden">
            <a:xfrm>
              <a:off x="3721" y="1792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0" name="Oval 50"/>
            <p:cNvSpPr>
              <a:spLocks noChangeArrowheads="1"/>
            </p:cNvSpPr>
            <p:nvPr/>
          </p:nvSpPr>
          <p:spPr bwMode="hidden">
            <a:xfrm>
              <a:off x="3528" y="1896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1" name="Oval 51"/>
            <p:cNvSpPr>
              <a:spLocks noChangeArrowheads="1"/>
            </p:cNvSpPr>
            <p:nvPr/>
          </p:nvSpPr>
          <p:spPr bwMode="hidden">
            <a:xfrm>
              <a:off x="3064" y="1778"/>
              <a:ext cx="128" cy="6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2" name="Oval 52"/>
            <p:cNvSpPr>
              <a:spLocks noChangeArrowheads="1"/>
            </p:cNvSpPr>
            <p:nvPr/>
          </p:nvSpPr>
          <p:spPr bwMode="hidden">
            <a:xfrm>
              <a:off x="3277" y="2024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3" name="Oval 53"/>
            <p:cNvSpPr>
              <a:spLocks noChangeArrowheads="1"/>
            </p:cNvSpPr>
            <p:nvPr/>
          </p:nvSpPr>
          <p:spPr bwMode="hidden">
            <a:xfrm>
              <a:off x="3027" y="2160"/>
              <a:ext cx="133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4" name="Oval 54"/>
            <p:cNvSpPr>
              <a:spLocks noChangeArrowheads="1"/>
            </p:cNvSpPr>
            <p:nvPr/>
          </p:nvSpPr>
          <p:spPr bwMode="hidden">
            <a:xfrm>
              <a:off x="1569" y="2453"/>
              <a:ext cx="150" cy="9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5" name="Oval 55"/>
            <p:cNvSpPr>
              <a:spLocks noChangeArrowheads="1"/>
            </p:cNvSpPr>
            <p:nvPr/>
          </p:nvSpPr>
          <p:spPr bwMode="hidden">
            <a:xfrm>
              <a:off x="1863" y="2028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6" name="Oval 56"/>
            <p:cNvSpPr>
              <a:spLocks noChangeArrowheads="1"/>
            </p:cNvSpPr>
            <p:nvPr/>
          </p:nvSpPr>
          <p:spPr bwMode="hidden">
            <a:xfrm>
              <a:off x="1513" y="2175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7" name="Oval 57"/>
            <p:cNvSpPr>
              <a:spLocks noChangeArrowheads="1"/>
            </p:cNvSpPr>
            <p:nvPr/>
          </p:nvSpPr>
          <p:spPr bwMode="hidden">
            <a:xfrm>
              <a:off x="1191" y="2311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8" name="Oval 58"/>
            <p:cNvSpPr>
              <a:spLocks noChangeArrowheads="1"/>
            </p:cNvSpPr>
            <p:nvPr/>
          </p:nvSpPr>
          <p:spPr bwMode="hidden">
            <a:xfrm>
              <a:off x="1154" y="2047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79" name="Oval 59"/>
            <p:cNvSpPr>
              <a:spLocks noChangeArrowheads="1"/>
            </p:cNvSpPr>
            <p:nvPr/>
          </p:nvSpPr>
          <p:spPr bwMode="hidden">
            <a:xfrm>
              <a:off x="1142" y="1803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0" name="Oval 60"/>
            <p:cNvSpPr>
              <a:spLocks noChangeArrowheads="1"/>
            </p:cNvSpPr>
            <p:nvPr/>
          </p:nvSpPr>
          <p:spPr bwMode="hidden">
            <a:xfrm>
              <a:off x="1500" y="1912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1" name="Oval 61"/>
            <p:cNvSpPr>
              <a:spLocks noChangeArrowheads="1"/>
            </p:cNvSpPr>
            <p:nvPr/>
          </p:nvSpPr>
          <p:spPr bwMode="hidden">
            <a:xfrm>
              <a:off x="1804" y="180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2" name="Oval 62"/>
            <p:cNvSpPr>
              <a:spLocks noChangeArrowheads="1"/>
            </p:cNvSpPr>
            <p:nvPr/>
          </p:nvSpPr>
          <p:spPr bwMode="hidden">
            <a:xfrm>
              <a:off x="2159" y="1905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3" name="Oval 63"/>
            <p:cNvSpPr>
              <a:spLocks noChangeArrowheads="1"/>
            </p:cNvSpPr>
            <p:nvPr/>
          </p:nvSpPr>
          <p:spPr bwMode="hidden">
            <a:xfrm>
              <a:off x="2432" y="178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4" name="Oval 64"/>
            <p:cNvSpPr>
              <a:spLocks noChangeArrowheads="1"/>
            </p:cNvSpPr>
            <p:nvPr/>
          </p:nvSpPr>
          <p:spPr bwMode="hidden">
            <a:xfrm>
              <a:off x="470" y="203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5" name="Oval 65"/>
            <p:cNvSpPr>
              <a:spLocks noChangeArrowheads="1"/>
            </p:cNvSpPr>
            <p:nvPr/>
          </p:nvSpPr>
          <p:spPr bwMode="hidden">
            <a:xfrm>
              <a:off x="68" y="2166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6" name="Oval 66"/>
            <p:cNvSpPr>
              <a:spLocks noChangeArrowheads="1"/>
            </p:cNvSpPr>
            <p:nvPr/>
          </p:nvSpPr>
          <p:spPr bwMode="hidden">
            <a:xfrm>
              <a:off x="798" y="1916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7" name="Oval 67"/>
            <p:cNvSpPr>
              <a:spLocks noChangeArrowheads="1"/>
            </p:cNvSpPr>
            <p:nvPr/>
          </p:nvSpPr>
          <p:spPr bwMode="hidden">
            <a:xfrm>
              <a:off x="455" y="179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8" name="Oval 68"/>
            <p:cNvSpPr>
              <a:spLocks noChangeArrowheads="1"/>
            </p:cNvSpPr>
            <p:nvPr/>
          </p:nvSpPr>
          <p:spPr bwMode="hidden">
            <a:xfrm>
              <a:off x="113" y="190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89" name="Oval 69"/>
            <p:cNvSpPr>
              <a:spLocks noChangeArrowheads="1"/>
            </p:cNvSpPr>
            <p:nvPr/>
          </p:nvSpPr>
          <p:spPr bwMode="hidden">
            <a:xfrm>
              <a:off x="432" y="2323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0" name="Oval 70"/>
            <p:cNvSpPr>
              <a:spLocks noChangeArrowheads="1"/>
            </p:cNvSpPr>
            <p:nvPr/>
          </p:nvSpPr>
          <p:spPr bwMode="hidden">
            <a:xfrm>
              <a:off x="814" y="2178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1" name="Oval 71"/>
            <p:cNvSpPr>
              <a:spLocks noChangeArrowheads="1"/>
            </p:cNvSpPr>
            <p:nvPr/>
          </p:nvSpPr>
          <p:spPr bwMode="hidden">
            <a:xfrm>
              <a:off x="789" y="2472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2" name="Oval 72"/>
            <p:cNvSpPr>
              <a:spLocks noChangeArrowheads="1"/>
            </p:cNvSpPr>
            <p:nvPr/>
          </p:nvSpPr>
          <p:spPr bwMode="hidden">
            <a:xfrm>
              <a:off x="2544" y="2015"/>
              <a:ext cx="140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3" name="Oval 73"/>
            <p:cNvSpPr>
              <a:spLocks noChangeArrowheads="1"/>
            </p:cNvSpPr>
            <p:nvPr/>
          </p:nvSpPr>
          <p:spPr bwMode="hidden">
            <a:xfrm>
              <a:off x="1457" y="1700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4" name="Oval 74"/>
            <p:cNvSpPr>
              <a:spLocks noChangeArrowheads="1"/>
            </p:cNvSpPr>
            <p:nvPr/>
          </p:nvSpPr>
          <p:spPr bwMode="hidden">
            <a:xfrm>
              <a:off x="1747" y="1599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5" name="Oval 75"/>
            <p:cNvSpPr>
              <a:spLocks noChangeArrowheads="1"/>
            </p:cNvSpPr>
            <p:nvPr/>
          </p:nvSpPr>
          <p:spPr bwMode="hidden">
            <a:xfrm>
              <a:off x="1385" y="150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6" name="Oval 76"/>
            <p:cNvSpPr>
              <a:spLocks noChangeArrowheads="1"/>
            </p:cNvSpPr>
            <p:nvPr/>
          </p:nvSpPr>
          <p:spPr bwMode="hidden">
            <a:xfrm>
              <a:off x="1093" y="1595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7" name="Oval 77"/>
            <p:cNvSpPr>
              <a:spLocks noChangeArrowheads="1"/>
            </p:cNvSpPr>
            <p:nvPr/>
          </p:nvSpPr>
          <p:spPr bwMode="hidden">
            <a:xfrm>
              <a:off x="792" y="1690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8" name="Oval 78"/>
            <p:cNvSpPr>
              <a:spLocks noChangeArrowheads="1"/>
            </p:cNvSpPr>
            <p:nvPr/>
          </p:nvSpPr>
          <p:spPr bwMode="hidden">
            <a:xfrm>
              <a:off x="2011" y="151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199" name="Oval 79"/>
            <p:cNvSpPr>
              <a:spLocks noChangeArrowheads="1"/>
            </p:cNvSpPr>
            <p:nvPr/>
          </p:nvSpPr>
          <p:spPr bwMode="hidden">
            <a:xfrm>
              <a:off x="2087" y="169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0" name="Oval 80"/>
            <p:cNvSpPr>
              <a:spLocks noChangeArrowheads="1"/>
            </p:cNvSpPr>
            <p:nvPr/>
          </p:nvSpPr>
          <p:spPr bwMode="hidden">
            <a:xfrm>
              <a:off x="2345" y="1601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1" name="Oval 81"/>
            <p:cNvSpPr>
              <a:spLocks noChangeArrowheads="1"/>
            </p:cNvSpPr>
            <p:nvPr/>
          </p:nvSpPr>
          <p:spPr bwMode="hidden">
            <a:xfrm>
              <a:off x="2684" y="1686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2" name="Oval 82"/>
            <p:cNvSpPr>
              <a:spLocks noChangeArrowheads="1"/>
            </p:cNvSpPr>
            <p:nvPr/>
          </p:nvSpPr>
          <p:spPr bwMode="hidden">
            <a:xfrm>
              <a:off x="806" y="151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3" name="Oval 83"/>
            <p:cNvSpPr>
              <a:spLocks noChangeArrowheads="1"/>
            </p:cNvSpPr>
            <p:nvPr/>
          </p:nvSpPr>
          <p:spPr bwMode="hidden">
            <a:xfrm>
              <a:off x="495" y="1597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4" name="Oval 84"/>
            <p:cNvSpPr>
              <a:spLocks noChangeArrowheads="1"/>
            </p:cNvSpPr>
            <p:nvPr/>
          </p:nvSpPr>
          <p:spPr bwMode="hidden">
            <a:xfrm>
              <a:off x="228" y="1508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5" name="Oval 85"/>
            <p:cNvSpPr>
              <a:spLocks noChangeArrowheads="1"/>
            </p:cNvSpPr>
            <p:nvPr/>
          </p:nvSpPr>
          <p:spPr bwMode="hidden">
            <a:xfrm>
              <a:off x="157" y="1698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6" name="Oval 86"/>
            <p:cNvSpPr>
              <a:spLocks noChangeArrowheads="1"/>
            </p:cNvSpPr>
            <p:nvPr/>
          </p:nvSpPr>
          <p:spPr bwMode="hidden">
            <a:xfrm>
              <a:off x="2887" y="1595"/>
              <a:ext cx="124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7" name="Oval 87"/>
            <p:cNvSpPr>
              <a:spLocks noChangeArrowheads="1"/>
            </p:cNvSpPr>
            <p:nvPr/>
          </p:nvSpPr>
          <p:spPr bwMode="hidden">
            <a:xfrm>
              <a:off x="3079" y="1511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8" name="Oval 88"/>
            <p:cNvSpPr>
              <a:spLocks noChangeArrowheads="1"/>
            </p:cNvSpPr>
            <p:nvPr/>
          </p:nvSpPr>
          <p:spPr bwMode="hidden">
            <a:xfrm>
              <a:off x="3270" y="1688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09" name="Oval 89"/>
            <p:cNvSpPr>
              <a:spLocks noChangeArrowheads="1"/>
            </p:cNvSpPr>
            <p:nvPr/>
          </p:nvSpPr>
          <p:spPr bwMode="hidden">
            <a:xfrm>
              <a:off x="3453" y="1599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0" name="Oval 90"/>
            <p:cNvSpPr>
              <a:spLocks noChangeArrowheads="1"/>
            </p:cNvSpPr>
            <p:nvPr/>
          </p:nvSpPr>
          <p:spPr bwMode="hidden">
            <a:xfrm>
              <a:off x="3651" y="1506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1" name="Oval 91"/>
            <p:cNvSpPr>
              <a:spLocks noChangeArrowheads="1"/>
            </p:cNvSpPr>
            <p:nvPr/>
          </p:nvSpPr>
          <p:spPr bwMode="hidden">
            <a:xfrm>
              <a:off x="4251" y="1513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2" name="Oval 92"/>
            <p:cNvSpPr>
              <a:spLocks noChangeArrowheads="1"/>
            </p:cNvSpPr>
            <p:nvPr/>
          </p:nvSpPr>
          <p:spPr bwMode="hidden">
            <a:xfrm>
              <a:off x="3901" y="1701"/>
              <a:ext cx="128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3" name="Oval 93"/>
            <p:cNvSpPr>
              <a:spLocks noChangeArrowheads="1"/>
            </p:cNvSpPr>
            <p:nvPr/>
          </p:nvSpPr>
          <p:spPr bwMode="hidden">
            <a:xfrm>
              <a:off x="4086" y="1608"/>
              <a:ext cx="128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4" name="Oval 94"/>
            <p:cNvSpPr>
              <a:spLocks noChangeArrowheads="1"/>
            </p:cNvSpPr>
            <p:nvPr/>
          </p:nvSpPr>
          <p:spPr bwMode="hidden">
            <a:xfrm>
              <a:off x="1282" y="3653"/>
              <a:ext cx="196" cy="11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5" name="Oval 95"/>
            <p:cNvSpPr>
              <a:spLocks noChangeArrowheads="1"/>
            </p:cNvSpPr>
            <p:nvPr/>
          </p:nvSpPr>
          <p:spPr bwMode="hidden">
            <a:xfrm>
              <a:off x="707" y="4014"/>
              <a:ext cx="191" cy="11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6" name="Oval 96"/>
            <p:cNvSpPr>
              <a:spLocks noChangeArrowheads="1"/>
            </p:cNvSpPr>
            <p:nvPr/>
          </p:nvSpPr>
          <p:spPr bwMode="hidden">
            <a:xfrm>
              <a:off x="2229" y="3090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7" name="Oval 97"/>
            <p:cNvSpPr>
              <a:spLocks noChangeArrowheads="1"/>
            </p:cNvSpPr>
            <p:nvPr/>
          </p:nvSpPr>
          <p:spPr bwMode="hidden">
            <a:xfrm>
              <a:off x="2604" y="2867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8" name="Oval 98"/>
            <p:cNvSpPr>
              <a:spLocks noChangeArrowheads="1"/>
            </p:cNvSpPr>
            <p:nvPr/>
          </p:nvSpPr>
          <p:spPr bwMode="hidden">
            <a:xfrm>
              <a:off x="2907" y="2668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19" name="Oval 99"/>
            <p:cNvSpPr>
              <a:spLocks noChangeArrowheads="1"/>
            </p:cNvSpPr>
            <p:nvPr/>
          </p:nvSpPr>
          <p:spPr bwMode="hidden">
            <a:xfrm>
              <a:off x="3248" y="2454"/>
              <a:ext cx="150" cy="9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0" name="Oval 100"/>
            <p:cNvSpPr>
              <a:spLocks noChangeArrowheads="1"/>
            </p:cNvSpPr>
            <p:nvPr/>
          </p:nvSpPr>
          <p:spPr bwMode="hidden">
            <a:xfrm>
              <a:off x="1801" y="3360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1" name="Oval 101"/>
            <p:cNvSpPr>
              <a:spLocks noChangeArrowheads="1"/>
            </p:cNvSpPr>
            <p:nvPr/>
          </p:nvSpPr>
          <p:spPr bwMode="hidden">
            <a:xfrm>
              <a:off x="3512" y="230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2" name="Oval 102"/>
            <p:cNvSpPr>
              <a:spLocks noChangeArrowheads="1"/>
            </p:cNvSpPr>
            <p:nvPr/>
          </p:nvSpPr>
          <p:spPr bwMode="hidden">
            <a:xfrm>
              <a:off x="3980" y="2014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3" name="Oval 103"/>
            <p:cNvSpPr>
              <a:spLocks noChangeArrowheads="1"/>
            </p:cNvSpPr>
            <p:nvPr/>
          </p:nvSpPr>
          <p:spPr bwMode="hidden">
            <a:xfrm>
              <a:off x="3753" y="2158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4" name="Oval 104"/>
            <p:cNvSpPr>
              <a:spLocks noChangeArrowheads="1"/>
            </p:cNvSpPr>
            <p:nvPr/>
          </p:nvSpPr>
          <p:spPr bwMode="hidden">
            <a:xfrm>
              <a:off x="4176" y="1898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5" name="Oval 105"/>
            <p:cNvSpPr>
              <a:spLocks noChangeArrowheads="1"/>
            </p:cNvSpPr>
            <p:nvPr/>
          </p:nvSpPr>
          <p:spPr bwMode="hidden">
            <a:xfrm>
              <a:off x="4338" y="1797"/>
              <a:ext cx="129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6" name="Oval 106"/>
            <p:cNvSpPr>
              <a:spLocks noChangeArrowheads="1"/>
            </p:cNvSpPr>
            <p:nvPr/>
          </p:nvSpPr>
          <p:spPr bwMode="hidden">
            <a:xfrm>
              <a:off x="4505" y="1700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7" name="Oval 107"/>
            <p:cNvSpPr>
              <a:spLocks noChangeArrowheads="1"/>
            </p:cNvSpPr>
            <p:nvPr/>
          </p:nvSpPr>
          <p:spPr bwMode="hidden">
            <a:xfrm>
              <a:off x="4661" y="1603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8" name="Oval 108"/>
            <p:cNvSpPr>
              <a:spLocks noChangeArrowheads="1"/>
            </p:cNvSpPr>
            <p:nvPr/>
          </p:nvSpPr>
          <p:spPr bwMode="hidden">
            <a:xfrm>
              <a:off x="4803" y="1512"/>
              <a:ext cx="128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29" name="Oval 109"/>
            <p:cNvSpPr>
              <a:spLocks noChangeArrowheads="1"/>
            </p:cNvSpPr>
            <p:nvPr/>
          </p:nvSpPr>
          <p:spPr bwMode="hidden">
            <a:xfrm>
              <a:off x="4930" y="1431"/>
              <a:ext cx="111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0" name="Oval 110"/>
            <p:cNvSpPr>
              <a:spLocks noChangeArrowheads="1"/>
            </p:cNvSpPr>
            <p:nvPr/>
          </p:nvSpPr>
          <p:spPr bwMode="hidden">
            <a:xfrm>
              <a:off x="3835" y="143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1" name="Oval 111"/>
            <p:cNvSpPr>
              <a:spLocks noChangeArrowheads="1"/>
            </p:cNvSpPr>
            <p:nvPr/>
          </p:nvSpPr>
          <p:spPr bwMode="hidden">
            <a:xfrm>
              <a:off x="3286" y="143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2" name="Oval 112"/>
            <p:cNvSpPr>
              <a:spLocks noChangeArrowheads="1"/>
            </p:cNvSpPr>
            <p:nvPr/>
          </p:nvSpPr>
          <p:spPr bwMode="hidden">
            <a:xfrm>
              <a:off x="2972" y="1366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3" name="Oval 113"/>
            <p:cNvSpPr>
              <a:spLocks noChangeArrowheads="1"/>
            </p:cNvSpPr>
            <p:nvPr/>
          </p:nvSpPr>
          <p:spPr bwMode="hidden">
            <a:xfrm>
              <a:off x="3152" y="1292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4" name="Oval 114"/>
            <p:cNvSpPr>
              <a:spLocks noChangeArrowheads="1"/>
            </p:cNvSpPr>
            <p:nvPr/>
          </p:nvSpPr>
          <p:spPr bwMode="hidden">
            <a:xfrm>
              <a:off x="3020" y="1170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5" name="Oval 115"/>
            <p:cNvSpPr>
              <a:spLocks noChangeArrowheads="1"/>
            </p:cNvSpPr>
            <p:nvPr/>
          </p:nvSpPr>
          <p:spPr bwMode="hidden">
            <a:xfrm>
              <a:off x="2443" y="1368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6" name="Oval 116"/>
            <p:cNvSpPr>
              <a:spLocks noChangeArrowheads="1"/>
            </p:cNvSpPr>
            <p:nvPr/>
          </p:nvSpPr>
          <p:spPr bwMode="hidden">
            <a:xfrm>
              <a:off x="2301" y="1220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7" name="Oval 117"/>
            <p:cNvSpPr>
              <a:spLocks noChangeArrowheads="1"/>
            </p:cNvSpPr>
            <p:nvPr/>
          </p:nvSpPr>
          <p:spPr bwMode="hidden">
            <a:xfrm>
              <a:off x="2095" y="1284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8" name="Oval 118"/>
            <p:cNvSpPr>
              <a:spLocks noChangeArrowheads="1"/>
            </p:cNvSpPr>
            <p:nvPr/>
          </p:nvSpPr>
          <p:spPr bwMode="hidden">
            <a:xfrm>
              <a:off x="2228" y="1442"/>
              <a:ext cx="111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39" name="Oval 119"/>
            <p:cNvSpPr>
              <a:spLocks noChangeArrowheads="1"/>
            </p:cNvSpPr>
            <p:nvPr/>
          </p:nvSpPr>
          <p:spPr bwMode="hidden">
            <a:xfrm>
              <a:off x="1109" y="1424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0" name="Oval 120"/>
            <p:cNvSpPr>
              <a:spLocks noChangeArrowheads="1"/>
            </p:cNvSpPr>
            <p:nvPr/>
          </p:nvSpPr>
          <p:spPr bwMode="hidden">
            <a:xfrm>
              <a:off x="611" y="1284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1" name="Oval 121"/>
            <p:cNvSpPr>
              <a:spLocks noChangeArrowheads="1"/>
            </p:cNvSpPr>
            <p:nvPr/>
          </p:nvSpPr>
          <p:spPr bwMode="hidden">
            <a:xfrm>
              <a:off x="305" y="1358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2" name="Oval 122"/>
            <p:cNvSpPr>
              <a:spLocks noChangeArrowheads="1"/>
            </p:cNvSpPr>
            <p:nvPr/>
          </p:nvSpPr>
          <p:spPr bwMode="hidden">
            <a:xfrm>
              <a:off x="156" y="1154"/>
              <a:ext cx="112" cy="50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3" name="Oval 123"/>
            <p:cNvSpPr>
              <a:spLocks noChangeArrowheads="1"/>
            </p:cNvSpPr>
            <p:nvPr/>
          </p:nvSpPr>
          <p:spPr bwMode="hidden">
            <a:xfrm>
              <a:off x="4538" y="1365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4" name="Oval 124"/>
            <p:cNvSpPr>
              <a:spLocks noChangeArrowheads="1"/>
            </p:cNvSpPr>
            <p:nvPr/>
          </p:nvSpPr>
          <p:spPr bwMode="hidden">
            <a:xfrm>
              <a:off x="4407" y="1440"/>
              <a:ext cx="105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5" name="Oval 125"/>
            <p:cNvSpPr>
              <a:spLocks noChangeArrowheads="1"/>
            </p:cNvSpPr>
            <p:nvPr/>
          </p:nvSpPr>
          <p:spPr bwMode="hidden">
            <a:xfrm>
              <a:off x="3992" y="1356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666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6" name="Oval 126"/>
            <p:cNvSpPr>
              <a:spLocks noChangeArrowheads="1"/>
            </p:cNvSpPr>
            <p:nvPr/>
          </p:nvSpPr>
          <p:spPr bwMode="hidden">
            <a:xfrm>
              <a:off x="3466" y="1356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7" name="Oval 127"/>
            <p:cNvSpPr>
              <a:spLocks noChangeArrowheads="1"/>
            </p:cNvSpPr>
            <p:nvPr/>
          </p:nvSpPr>
          <p:spPr bwMode="hidden">
            <a:xfrm>
              <a:off x="2852" y="1228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8" name="Oval 128"/>
            <p:cNvSpPr>
              <a:spLocks noChangeArrowheads="1"/>
            </p:cNvSpPr>
            <p:nvPr/>
          </p:nvSpPr>
          <p:spPr bwMode="hidden">
            <a:xfrm>
              <a:off x="2678" y="1109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49" name="Oval 129"/>
            <p:cNvSpPr>
              <a:spLocks noChangeArrowheads="1"/>
            </p:cNvSpPr>
            <p:nvPr/>
          </p:nvSpPr>
          <p:spPr bwMode="hidden">
            <a:xfrm>
              <a:off x="2859" y="1045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0" name="Oval 130"/>
            <p:cNvSpPr>
              <a:spLocks noChangeArrowheads="1"/>
            </p:cNvSpPr>
            <p:nvPr/>
          </p:nvSpPr>
          <p:spPr bwMode="hidden">
            <a:xfrm>
              <a:off x="1942" y="104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1" name="Oval 131"/>
            <p:cNvSpPr>
              <a:spLocks noChangeArrowheads="1"/>
            </p:cNvSpPr>
            <p:nvPr/>
          </p:nvSpPr>
          <p:spPr bwMode="hidden">
            <a:xfrm>
              <a:off x="1088" y="1277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2" name="Oval 132"/>
            <p:cNvSpPr>
              <a:spLocks noChangeArrowheads="1"/>
            </p:cNvSpPr>
            <p:nvPr/>
          </p:nvSpPr>
          <p:spPr bwMode="hidden">
            <a:xfrm>
              <a:off x="827" y="135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3" name="Oval 133"/>
            <p:cNvSpPr>
              <a:spLocks noChangeArrowheads="1"/>
            </p:cNvSpPr>
            <p:nvPr/>
          </p:nvSpPr>
          <p:spPr bwMode="hidden">
            <a:xfrm>
              <a:off x="537" y="1428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4" name="Oval 134"/>
            <p:cNvSpPr>
              <a:spLocks noChangeArrowheads="1"/>
            </p:cNvSpPr>
            <p:nvPr/>
          </p:nvSpPr>
          <p:spPr bwMode="hidden">
            <a:xfrm>
              <a:off x="635" y="106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5" name="Oval 135"/>
            <p:cNvSpPr>
              <a:spLocks noChangeArrowheads="1"/>
            </p:cNvSpPr>
            <p:nvPr/>
          </p:nvSpPr>
          <p:spPr bwMode="hidden">
            <a:xfrm>
              <a:off x="1540" y="1050"/>
              <a:ext cx="106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6" name="Oval 136"/>
            <p:cNvSpPr>
              <a:spLocks noChangeArrowheads="1"/>
            </p:cNvSpPr>
            <p:nvPr/>
          </p:nvSpPr>
          <p:spPr bwMode="hidden">
            <a:xfrm>
              <a:off x="1120" y="1063"/>
              <a:ext cx="105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7" name="Oval 137"/>
            <p:cNvSpPr>
              <a:spLocks noChangeArrowheads="1"/>
            </p:cNvSpPr>
            <p:nvPr/>
          </p:nvSpPr>
          <p:spPr bwMode="hidden">
            <a:xfrm>
              <a:off x="4131" y="1284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8" name="Oval 138"/>
            <p:cNvSpPr>
              <a:spLocks noChangeArrowheads="1"/>
            </p:cNvSpPr>
            <p:nvPr/>
          </p:nvSpPr>
          <p:spPr bwMode="hidden">
            <a:xfrm>
              <a:off x="3477" y="1163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59" name="Oval 139"/>
            <p:cNvSpPr>
              <a:spLocks noChangeArrowheads="1"/>
            </p:cNvSpPr>
            <p:nvPr/>
          </p:nvSpPr>
          <p:spPr bwMode="hidden">
            <a:xfrm>
              <a:off x="3315" y="1229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0" name="Oval 140"/>
            <p:cNvSpPr>
              <a:spLocks noChangeArrowheads="1"/>
            </p:cNvSpPr>
            <p:nvPr/>
          </p:nvSpPr>
          <p:spPr bwMode="hidden">
            <a:xfrm>
              <a:off x="3174" y="1112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1" name="Oval 141"/>
            <p:cNvSpPr>
              <a:spLocks noChangeArrowheads="1"/>
            </p:cNvSpPr>
            <p:nvPr/>
          </p:nvSpPr>
          <p:spPr bwMode="hidden">
            <a:xfrm>
              <a:off x="2396" y="1051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2" name="Oval 142"/>
            <p:cNvSpPr>
              <a:spLocks noChangeArrowheads="1"/>
            </p:cNvSpPr>
            <p:nvPr/>
          </p:nvSpPr>
          <p:spPr bwMode="hidden">
            <a:xfrm>
              <a:off x="2769" y="1446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3" name="Oval 143"/>
            <p:cNvSpPr>
              <a:spLocks noChangeArrowheads="1"/>
            </p:cNvSpPr>
            <p:nvPr/>
          </p:nvSpPr>
          <p:spPr bwMode="hidden">
            <a:xfrm>
              <a:off x="2656" y="1294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4" name="Oval 144"/>
            <p:cNvSpPr>
              <a:spLocks noChangeArrowheads="1"/>
            </p:cNvSpPr>
            <p:nvPr/>
          </p:nvSpPr>
          <p:spPr bwMode="hidden">
            <a:xfrm>
              <a:off x="2501" y="1159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5" name="Oval 145"/>
            <p:cNvSpPr>
              <a:spLocks noChangeArrowheads="1"/>
            </p:cNvSpPr>
            <p:nvPr/>
          </p:nvSpPr>
          <p:spPr bwMode="hidden">
            <a:xfrm>
              <a:off x="2222" y="1101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6" name="Oval 146"/>
            <p:cNvSpPr>
              <a:spLocks noChangeArrowheads="1"/>
            </p:cNvSpPr>
            <p:nvPr/>
          </p:nvSpPr>
          <p:spPr bwMode="hidden">
            <a:xfrm>
              <a:off x="2029" y="1162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7" name="Oval 147"/>
            <p:cNvSpPr>
              <a:spLocks noChangeArrowheads="1"/>
            </p:cNvSpPr>
            <p:nvPr/>
          </p:nvSpPr>
          <p:spPr bwMode="hidden">
            <a:xfrm>
              <a:off x="1875" y="1356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8" name="Oval 148"/>
            <p:cNvSpPr>
              <a:spLocks noChangeArrowheads="1"/>
            </p:cNvSpPr>
            <p:nvPr/>
          </p:nvSpPr>
          <p:spPr bwMode="hidden">
            <a:xfrm>
              <a:off x="1809" y="1223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69" name="Oval 149"/>
            <p:cNvSpPr>
              <a:spLocks noChangeArrowheads="1"/>
            </p:cNvSpPr>
            <p:nvPr/>
          </p:nvSpPr>
          <p:spPr bwMode="hidden">
            <a:xfrm>
              <a:off x="1738" y="1098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0" name="Oval 150"/>
            <p:cNvSpPr>
              <a:spLocks noChangeArrowheads="1"/>
            </p:cNvSpPr>
            <p:nvPr/>
          </p:nvSpPr>
          <p:spPr bwMode="hidden">
            <a:xfrm>
              <a:off x="1583" y="1289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1" name="Oval 151"/>
            <p:cNvSpPr>
              <a:spLocks noChangeArrowheads="1"/>
            </p:cNvSpPr>
            <p:nvPr/>
          </p:nvSpPr>
          <p:spPr bwMode="hidden">
            <a:xfrm>
              <a:off x="1379" y="1343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7843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2" name="Oval 152"/>
            <p:cNvSpPr>
              <a:spLocks noChangeArrowheads="1"/>
            </p:cNvSpPr>
            <p:nvPr/>
          </p:nvSpPr>
          <p:spPr bwMode="hidden">
            <a:xfrm>
              <a:off x="1529" y="1156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3" name="Oval 153"/>
            <p:cNvSpPr>
              <a:spLocks noChangeArrowheads="1"/>
            </p:cNvSpPr>
            <p:nvPr/>
          </p:nvSpPr>
          <p:spPr bwMode="hidden">
            <a:xfrm>
              <a:off x="1294" y="1222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4" name="Oval 154"/>
            <p:cNvSpPr>
              <a:spLocks noChangeArrowheads="1"/>
            </p:cNvSpPr>
            <p:nvPr/>
          </p:nvSpPr>
          <p:spPr bwMode="hidden">
            <a:xfrm>
              <a:off x="1314" y="1112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5" name="Oval 155"/>
            <p:cNvSpPr>
              <a:spLocks noChangeArrowheads="1"/>
            </p:cNvSpPr>
            <p:nvPr/>
          </p:nvSpPr>
          <p:spPr bwMode="hidden">
            <a:xfrm>
              <a:off x="1082" y="1166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6" name="Oval 156"/>
            <p:cNvSpPr>
              <a:spLocks noChangeArrowheads="1"/>
            </p:cNvSpPr>
            <p:nvPr/>
          </p:nvSpPr>
          <p:spPr bwMode="hidden">
            <a:xfrm>
              <a:off x="877" y="1121"/>
              <a:ext cx="112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7" name="Oval 157"/>
            <p:cNvSpPr>
              <a:spLocks noChangeArrowheads="1"/>
            </p:cNvSpPr>
            <p:nvPr/>
          </p:nvSpPr>
          <p:spPr bwMode="hidden">
            <a:xfrm>
              <a:off x="875" y="1216"/>
              <a:ext cx="11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8" name="Oval 158"/>
            <p:cNvSpPr>
              <a:spLocks noChangeArrowheads="1"/>
            </p:cNvSpPr>
            <p:nvPr/>
          </p:nvSpPr>
          <p:spPr bwMode="hidden">
            <a:xfrm>
              <a:off x="680" y="1170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79" name="Oval 159"/>
            <p:cNvSpPr>
              <a:spLocks noChangeArrowheads="1"/>
            </p:cNvSpPr>
            <p:nvPr/>
          </p:nvSpPr>
          <p:spPr bwMode="hidden">
            <a:xfrm>
              <a:off x="411" y="1232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0" name="Oval 160"/>
            <p:cNvSpPr>
              <a:spLocks noChangeArrowheads="1"/>
            </p:cNvSpPr>
            <p:nvPr/>
          </p:nvSpPr>
          <p:spPr bwMode="hidden">
            <a:xfrm>
              <a:off x="434" y="1100"/>
              <a:ext cx="112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1" name="Oval 161"/>
            <p:cNvSpPr>
              <a:spLocks noChangeArrowheads="1"/>
            </p:cNvSpPr>
            <p:nvPr/>
          </p:nvSpPr>
          <p:spPr bwMode="hidden">
            <a:xfrm>
              <a:off x="119" y="1312"/>
              <a:ext cx="111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2" name="Oval 162"/>
            <p:cNvSpPr>
              <a:spLocks noChangeArrowheads="1"/>
            </p:cNvSpPr>
            <p:nvPr/>
          </p:nvSpPr>
          <p:spPr bwMode="hidden">
            <a:xfrm>
              <a:off x="858" y="1001"/>
              <a:ext cx="101" cy="3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3" name="Oval 163"/>
            <p:cNvSpPr>
              <a:spLocks noChangeArrowheads="1"/>
            </p:cNvSpPr>
            <p:nvPr/>
          </p:nvSpPr>
          <p:spPr bwMode="hidden">
            <a:xfrm>
              <a:off x="1341" y="1013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4" name="Oval 164"/>
            <p:cNvSpPr>
              <a:spLocks noChangeArrowheads="1"/>
            </p:cNvSpPr>
            <p:nvPr/>
          </p:nvSpPr>
          <p:spPr bwMode="hidden">
            <a:xfrm>
              <a:off x="1739" y="1008"/>
              <a:ext cx="101" cy="3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5" name="Oval 165"/>
            <p:cNvSpPr>
              <a:spLocks noChangeArrowheads="1"/>
            </p:cNvSpPr>
            <p:nvPr/>
          </p:nvSpPr>
          <p:spPr bwMode="hidden">
            <a:xfrm>
              <a:off x="2116" y="1001"/>
              <a:ext cx="100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6" name="Oval 166"/>
            <p:cNvSpPr>
              <a:spLocks noChangeArrowheads="1"/>
            </p:cNvSpPr>
            <p:nvPr/>
          </p:nvSpPr>
          <p:spPr bwMode="hidden">
            <a:xfrm>
              <a:off x="2320" y="941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7" name="Oval 167"/>
            <p:cNvSpPr>
              <a:spLocks noChangeArrowheads="1"/>
            </p:cNvSpPr>
            <p:nvPr/>
          </p:nvSpPr>
          <p:spPr bwMode="hidden">
            <a:xfrm>
              <a:off x="2601" y="995"/>
              <a:ext cx="101" cy="3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8" name="Oval 168"/>
            <p:cNvSpPr>
              <a:spLocks noChangeArrowheads="1"/>
            </p:cNvSpPr>
            <p:nvPr/>
          </p:nvSpPr>
          <p:spPr bwMode="hidden">
            <a:xfrm>
              <a:off x="1667" y="1420"/>
              <a:ext cx="106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8470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89" name="Oval 169"/>
            <p:cNvSpPr>
              <a:spLocks noChangeArrowheads="1"/>
            </p:cNvSpPr>
            <p:nvPr/>
          </p:nvSpPr>
          <p:spPr bwMode="hidden">
            <a:xfrm>
              <a:off x="2557" y="1516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882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0" name="Oval 170"/>
            <p:cNvSpPr>
              <a:spLocks noChangeArrowheads="1"/>
            </p:cNvSpPr>
            <p:nvPr/>
          </p:nvSpPr>
          <p:spPr bwMode="hidden">
            <a:xfrm>
              <a:off x="3619" y="1287"/>
              <a:ext cx="112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1" name="Oval 171"/>
            <p:cNvSpPr>
              <a:spLocks noChangeArrowheads="1"/>
            </p:cNvSpPr>
            <p:nvPr/>
          </p:nvSpPr>
          <p:spPr bwMode="hidden">
            <a:xfrm>
              <a:off x="3791" y="1212"/>
              <a:ext cx="111" cy="51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2" name="Oval 172"/>
            <p:cNvSpPr>
              <a:spLocks noChangeArrowheads="1"/>
            </p:cNvSpPr>
            <p:nvPr/>
          </p:nvSpPr>
          <p:spPr bwMode="hidden">
            <a:xfrm>
              <a:off x="2134" y="908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3" name="Oval 173"/>
            <p:cNvSpPr>
              <a:spLocks noChangeArrowheads="1"/>
            </p:cNvSpPr>
            <p:nvPr/>
          </p:nvSpPr>
          <p:spPr bwMode="hidden">
            <a:xfrm>
              <a:off x="1264" y="908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4" name="Oval 174"/>
            <p:cNvSpPr>
              <a:spLocks noChangeArrowheads="1"/>
            </p:cNvSpPr>
            <p:nvPr/>
          </p:nvSpPr>
          <p:spPr bwMode="hidden">
            <a:xfrm>
              <a:off x="1471" y="869"/>
              <a:ext cx="79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5" name="Oval 175"/>
            <p:cNvSpPr>
              <a:spLocks noChangeArrowheads="1"/>
            </p:cNvSpPr>
            <p:nvPr/>
          </p:nvSpPr>
          <p:spPr bwMode="hidden">
            <a:xfrm>
              <a:off x="1650" y="824"/>
              <a:ext cx="83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6" name="Oval 176"/>
            <p:cNvSpPr>
              <a:spLocks noChangeArrowheads="1"/>
            </p:cNvSpPr>
            <p:nvPr/>
          </p:nvSpPr>
          <p:spPr bwMode="hidden">
            <a:xfrm>
              <a:off x="1918" y="869"/>
              <a:ext cx="84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7" name="Oval 177"/>
            <p:cNvSpPr>
              <a:spLocks noChangeArrowheads="1"/>
            </p:cNvSpPr>
            <p:nvPr/>
          </p:nvSpPr>
          <p:spPr bwMode="hidden">
            <a:xfrm>
              <a:off x="1720" y="923"/>
              <a:ext cx="83" cy="3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8" name="Oval 178"/>
            <p:cNvSpPr>
              <a:spLocks noChangeArrowheads="1"/>
            </p:cNvSpPr>
            <p:nvPr/>
          </p:nvSpPr>
          <p:spPr bwMode="hidden">
            <a:xfrm>
              <a:off x="1913" y="957"/>
              <a:ext cx="95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299" name="Oval 179"/>
            <p:cNvSpPr>
              <a:spLocks noChangeArrowheads="1"/>
            </p:cNvSpPr>
            <p:nvPr/>
          </p:nvSpPr>
          <p:spPr bwMode="hidden">
            <a:xfrm>
              <a:off x="1541" y="962"/>
              <a:ext cx="89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0" name="Oval 180"/>
            <p:cNvSpPr>
              <a:spLocks noChangeArrowheads="1"/>
            </p:cNvSpPr>
            <p:nvPr/>
          </p:nvSpPr>
          <p:spPr bwMode="hidden">
            <a:xfrm>
              <a:off x="1076" y="953"/>
              <a:ext cx="101" cy="4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1" name="Oval 181"/>
            <p:cNvSpPr>
              <a:spLocks noChangeArrowheads="1"/>
            </p:cNvSpPr>
            <p:nvPr/>
          </p:nvSpPr>
          <p:spPr bwMode="hidden">
            <a:xfrm>
              <a:off x="1983" y="4027"/>
              <a:ext cx="195" cy="10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2" name="Oval 182"/>
            <p:cNvSpPr>
              <a:spLocks noChangeArrowheads="1"/>
            </p:cNvSpPr>
            <p:nvPr/>
          </p:nvSpPr>
          <p:spPr bwMode="hidden">
            <a:xfrm>
              <a:off x="2460" y="3671"/>
              <a:ext cx="196" cy="11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3" name="Oval 183"/>
            <p:cNvSpPr>
              <a:spLocks noChangeArrowheads="1"/>
            </p:cNvSpPr>
            <p:nvPr/>
          </p:nvSpPr>
          <p:spPr bwMode="hidden">
            <a:xfrm>
              <a:off x="3238" y="3121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4" name="Oval 184"/>
            <p:cNvSpPr>
              <a:spLocks noChangeArrowheads="1"/>
            </p:cNvSpPr>
            <p:nvPr/>
          </p:nvSpPr>
          <p:spPr bwMode="hidden">
            <a:xfrm>
              <a:off x="3550" y="2880"/>
              <a:ext cx="157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5" name="Oval 185"/>
            <p:cNvSpPr>
              <a:spLocks noChangeArrowheads="1"/>
            </p:cNvSpPr>
            <p:nvPr/>
          </p:nvSpPr>
          <p:spPr bwMode="hidden">
            <a:xfrm>
              <a:off x="2892" y="3377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6" name="Oval 186"/>
            <p:cNvSpPr>
              <a:spLocks noChangeArrowheads="1"/>
            </p:cNvSpPr>
            <p:nvPr/>
          </p:nvSpPr>
          <p:spPr bwMode="hidden">
            <a:xfrm>
              <a:off x="3869" y="2657"/>
              <a:ext cx="151" cy="8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7" name="Oval 187"/>
            <p:cNvSpPr>
              <a:spLocks noChangeArrowheads="1"/>
            </p:cNvSpPr>
            <p:nvPr/>
          </p:nvSpPr>
          <p:spPr bwMode="hidden">
            <a:xfrm>
              <a:off x="4090" y="2475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8" name="Oval 188"/>
            <p:cNvSpPr>
              <a:spLocks noChangeArrowheads="1"/>
            </p:cNvSpPr>
            <p:nvPr/>
          </p:nvSpPr>
          <p:spPr bwMode="hidden">
            <a:xfrm>
              <a:off x="4327" y="2314"/>
              <a:ext cx="134" cy="7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09" name="Oval 189"/>
            <p:cNvSpPr>
              <a:spLocks noChangeArrowheads="1"/>
            </p:cNvSpPr>
            <p:nvPr/>
          </p:nvSpPr>
          <p:spPr bwMode="hidden">
            <a:xfrm>
              <a:off x="4712" y="202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0" name="Oval 190"/>
            <p:cNvSpPr>
              <a:spLocks noChangeArrowheads="1"/>
            </p:cNvSpPr>
            <p:nvPr/>
          </p:nvSpPr>
          <p:spPr bwMode="hidden">
            <a:xfrm>
              <a:off x="4533" y="2162"/>
              <a:ext cx="139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1" name="Oval 191"/>
            <p:cNvSpPr>
              <a:spLocks noChangeArrowheads="1"/>
            </p:cNvSpPr>
            <p:nvPr/>
          </p:nvSpPr>
          <p:spPr bwMode="hidden">
            <a:xfrm>
              <a:off x="4863" y="1920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2" name="Oval 192"/>
            <p:cNvSpPr>
              <a:spLocks noChangeArrowheads="1"/>
            </p:cNvSpPr>
            <p:nvPr/>
          </p:nvSpPr>
          <p:spPr bwMode="hidden">
            <a:xfrm>
              <a:off x="5009" y="1807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3" name="Oval 193"/>
            <p:cNvSpPr>
              <a:spLocks noChangeArrowheads="1"/>
            </p:cNvSpPr>
            <p:nvPr/>
          </p:nvSpPr>
          <p:spPr bwMode="hidden">
            <a:xfrm>
              <a:off x="5161" y="1702"/>
              <a:ext cx="123" cy="50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4" name="Oval 194"/>
            <p:cNvSpPr>
              <a:spLocks noChangeArrowheads="1"/>
            </p:cNvSpPr>
            <p:nvPr/>
          </p:nvSpPr>
          <p:spPr bwMode="hidden">
            <a:xfrm>
              <a:off x="5277" y="1614"/>
              <a:ext cx="124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5" name="Oval 195"/>
            <p:cNvSpPr>
              <a:spLocks noChangeArrowheads="1"/>
            </p:cNvSpPr>
            <p:nvPr/>
          </p:nvSpPr>
          <p:spPr bwMode="hidden">
            <a:xfrm>
              <a:off x="5398" y="1521"/>
              <a:ext cx="123" cy="5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81961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6" name="Oval 196"/>
            <p:cNvSpPr>
              <a:spLocks noChangeArrowheads="1"/>
            </p:cNvSpPr>
            <p:nvPr/>
          </p:nvSpPr>
          <p:spPr bwMode="hidden">
            <a:xfrm>
              <a:off x="3255" y="4071"/>
              <a:ext cx="196" cy="10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7" name="Oval 197"/>
            <p:cNvSpPr>
              <a:spLocks noChangeArrowheads="1"/>
            </p:cNvSpPr>
            <p:nvPr/>
          </p:nvSpPr>
          <p:spPr bwMode="hidden">
            <a:xfrm>
              <a:off x="3651" y="3693"/>
              <a:ext cx="196" cy="11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8" name="Oval 198"/>
            <p:cNvSpPr>
              <a:spLocks noChangeArrowheads="1"/>
            </p:cNvSpPr>
            <p:nvPr/>
          </p:nvSpPr>
          <p:spPr bwMode="hidden">
            <a:xfrm>
              <a:off x="4773" y="3705"/>
              <a:ext cx="201" cy="10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19" name="Oval 199"/>
            <p:cNvSpPr>
              <a:spLocks noChangeArrowheads="1"/>
            </p:cNvSpPr>
            <p:nvPr/>
          </p:nvSpPr>
          <p:spPr bwMode="hidden">
            <a:xfrm>
              <a:off x="4491" y="4049"/>
              <a:ext cx="196" cy="10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0" name="Oval 200"/>
            <p:cNvSpPr>
              <a:spLocks noChangeArrowheads="1"/>
            </p:cNvSpPr>
            <p:nvPr/>
          </p:nvSpPr>
          <p:spPr bwMode="hidden">
            <a:xfrm>
              <a:off x="3989" y="3396"/>
              <a:ext cx="168" cy="9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1" name="Oval 201"/>
            <p:cNvSpPr>
              <a:spLocks noChangeArrowheads="1"/>
            </p:cNvSpPr>
            <p:nvPr/>
          </p:nvSpPr>
          <p:spPr bwMode="hidden">
            <a:xfrm>
              <a:off x="4263" y="3141"/>
              <a:ext cx="167" cy="9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2" name="Oval 202"/>
            <p:cNvSpPr>
              <a:spLocks noChangeArrowheads="1"/>
            </p:cNvSpPr>
            <p:nvPr/>
          </p:nvSpPr>
          <p:spPr bwMode="hidden">
            <a:xfrm>
              <a:off x="5044" y="3418"/>
              <a:ext cx="167" cy="9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3" name="Oval 203"/>
            <p:cNvSpPr>
              <a:spLocks noChangeArrowheads="1"/>
            </p:cNvSpPr>
            <p:nvPr/>
          </p:nvSpPr>
          <p:spPr bwMode="hidden">
            <a:xfrm>
              <a:off x="4553" y="2873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4" name="Oval 204"/>
            <p:cNvSpPr>
              <a:spLocks noChangeArrowheads="1"/>
            </p:cNvSpPr>
            <p:nvPr/>
          </p:nvSpPr>
          <p:spPr bwMode="hidden">
            <a:xfrm>
              <a:off x="5293" y="3116"/>
              <a:ext cx="168" cy="95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5" name="Oval 205"/>
            <p:cNvSpPr>
              <a:spLocks noChangeArrowheads="1"/>
            </p:cNvSpPr>
            <p:nvPr/>
          </p:nvSpPr>
          <p:spPr bwMode="hidden">
            <a:xfrm>
              <a:off x="5497" y="2879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6" name="Oval 206"/>
            <p:cNvSpPr>
              <a:spLocks noChangeArrowheads="1"/>
            </p:cNvSpPr>
            <p:nvPr/>
          </p:nvSpPr>
          <p:spPr bwMode="hidden">
            <a:xfrm>
              <a:off x="4772" y="2673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7" name="Oval 207"/>
            <p:cNvSpPr>
              <a:spLocks noChangeArrowheads="1"/>
            </p:cNvSpPr>
            <p:nvPr/>
          </p:nvSpPr>
          <p:spPr bwMode="hidden">
            <a:xfrm>
              <a:off x="4966" y="2488"/>
              <a:ext cx="156" cy="84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8" name="Oval 208"/>
            <p:cNvSpPr>
              <a:spLocks noChangeArrowheads="1"/>
            </p:cNvSpPr>
            <p:nvPr/>
          </p:nvSpPr>
          <p:spPr bwMode="hidden">
            <a:xfrm>
              <a:off x="5444" y="2052"/>
              <a:ext cx="134" cy="7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29" name="Oval 209"/>
            <p:cNvSpPr>
              <a:spLocks noChangeArrowheads="1"/>
            </p:cNvSpPr>
            <p:nvPr/>
          </p:nvSpPr>
          <p:spPr bwMode="hidden">
            <a:xfrm>
              <a:off x="5161" y="2314"/>
              <a:ext cx="140" cy="7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0" name="Oval 210"/>
            <p:cNvSpPr>
              <a:spLocks noChangeArrowheads="1"/>
            </p:cNvSpPr>
            <p:nvPr/>
          </p:nvSpPr>
          <p:spPr bwMode="hidden">
            <a:xfrm>
              <a:off x="5318" y="2176"/>
              <a:ext cx="134" cy="6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1" name="Oval 211"/>
            <p:cNvSpPr>
              <a:spLocks noChangeArrowheads="1"/>
            </p:cNvSpPr>
            <p:nvPr/>
          </p:nvSpPr>
          <p:spPr bwMode="hidden">
            <a:xfrm>
              <a:off x="5581" y="1933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2" name="Oval 212"/>
            <p:cNvSpPr>
              <a:spLocks noChangeArrowheads="1"/>
            </p:cNvSpPr>
            <p:nvPr/>
          </p:nvSpPr>
          <p:spPr bwMode="hidden">
            <a:xfrm>
              <a:off x="5689" y="1811"/>
              <a:ext cx="128" cy="61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7647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3" name="Oval 213"/>
            <p:cNvSpPr>
              <a:spLocks noChangeArrowheads="1"/>
            </p:cNvSpPr>
            <p:nvPr/>
          </p:nvSpPr>
          <p:spPr bwMode="hidden">
            <a:xfrm>
              <a:off x="5663" y="2680"/>
              <a:ext cx="156" cy="83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5451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4" name="Oval 214"/>
            <p:cNvSpPr>
              <a:spLocks noChangeArrowheads="1"/>
            </p:cNvSpPr>
            <p:nvPr/>
          </p:nvSpPr>
          <p:spPr bwMode="hidden">
            <a:xfrm>
              <a:off x="-65" y="2865"/>
              <a:ext cx="150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5" name="Oval 215"/>
            <p:cNvSpPr>
              <a:spLocks noChangeArrowheads="1"/>
            </p:cNvSpPr>
            <p:nvPr/>
          </p:nvSpPr>
          <p:spPr bwMode="hidden">
            <a:xfrm>
              <a:off x="2" y="2477"/>
              <a:ext cx="156" cy="89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7568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6" name="Oval 216"/>
            <p:cNvSpPr>
              <a:spLocks noChangeArrowheads="1"/>
            </p:cNvSpPr>
            <p:nvPr/>
          </p:nvSpPr>
          <p:spPr bwMode="hidden">
            <a:xfrm>
              <a:off x="-9" y="1436"/>
              <a:ext cx="106" cy="44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5337" name="Oval 217"/>
            <p:cNvSpPr>
              <a:spLocks noChangeArrowheads="1"/>
            </p:cNvSpPr>
            <p:nvPr/>
          </p:nvSpPr>
          <p:spPr bwMode="hidden">
            <a:xfrm>
              <a:off x="5624" y="4010"/>
              <a:ext cx="201" cy="10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shade val="39216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sp>
        <p:nvSpPr>
          <p:cNvPr id="5338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F6FFA1E3-2B0B-464B-B73F-FB819F128623}" type="slidenum">
              <a:rPr lang="en-US">
                <a:solidFill>
                  <a:srgbClr val="FFFFFF"/>
                </a:solidFill>
                <a:ea typeface="ＭＳ Ｐゴシック" pitchFamily="-65" charset="-128"/>
                <a:cs typeface="ＭＳ Ｐゴシック" pitchFamily="-65" charset="-128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339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2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340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5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341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116"/>
            <a:ext cx="82296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42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6" rIns="91436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82477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016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6pPr>
      <a:lvl7pPr marL="914031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7pPr>
      <a:lvl8pPr marL="1371047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8pPr>
      <a:lvl9pPr marL="1828062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65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2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  <a:cs typeface="ＭＳ Ｐゴシック" pitchFamily="-65" charset="-128"/>
        </a:defRPr>
      </a:lvl1pPr>
      <a:lvl2pPr marL="742642" indent="-285627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2pPr>
      <a:lvl3pPr marL="1142538" indent="-228507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3pPr>
      <a:lvl4pPr marL="1599544" indent="-228507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65" charset="2"/>
        <a:buChar char="n"/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4pPr>
      <a:lvl5pPr marL="2056557" indent="-228507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5pPr>
      <a:lvl6pPr marL="2513575" indent="-228507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6pPr>
      <a:lvl7pPr marL="2970588" indent="-228507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7pPr>
      <a:lvl8pPr marL="3427597" indent="-228507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8pPr>
      <a:lvl9pPr marL="3884603" indent="-228507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-65" charset="2"/>
        <a:buBlip>
          <a:blip r:embed="rId3"/>
        </a:buBlip>
        <a:defRPr sz="1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6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7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2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3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285750" y="698316"/>
            <a:ext cx="8572500" cy="185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 hangingPunct="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85750" y="1080492"/>
            <a:ext cx="8572500" cy="50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85750" y="1928812"/>
            <a:ext cx="8572500" cy="4295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519790" y="303609"/>
            <a:ext cx="335028" cy="3102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1687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defTabSz="410751" hangingPunct="0"/>
            <a:fld id="{86CB4B4D-7CA3-9044-876B-883B54F8677D}" type="slidenum">
              <a:rPr lang="uk-UA" kern="0" smtClean="0">
                <a:solidFill>
                  <a:srgbClr val="838787"/>
                </a:solidFill>
              </a:rPr>
              <a:pPr defTabSz="410751" hangingPunct="0"/>
              <a:t>‹#›</a:t>
            </a:fld>
            <a:endParaRPr lang="uk-UA" kern="0">
              <a:solidFill>
                <a:srgbClr val="83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0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transition spd="med"/>
  <p:txStyles>
    <p:titleStyle>
      <a:lvl1pPr marL="0" marR="0" indent="0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160729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321457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482186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642915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803643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964372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125101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285829" algn="l" defTabSz="410751" rtl="0" latinLnBrk="0">
        <a:lnSpc>
          <a:spcPct val="80000"/>
        </a:lnSpc>
        <a:spcBef>
          <a:spcPts val="1969"/>
        </a:spcBef>
        <a:spcAft>
          <a:spcPts val="0"/>
        </a:spcAft>
        <a:buClrTx/>
        <a:buSzTx/>
        <a:buFontTx/>
        <a:buNone/>
        <a:tabLst/>
        <a:defRPr sz="4219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375034" marR="0" indent="-375034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625056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937584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250112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1562640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1875168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2187696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2500224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2812752" marR="0" indent="-312528" algn="l" defTabSz="410751" latinLnBrk="0">
        <a:lnSpc>
          <a:spcPct val="100000"/>
        </a:lnSpc>
        <a:spcBef>
          <a:spcPts val="1969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2391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160729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321457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482186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642915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803643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964372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125101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285829" algn="r" defTabSz="41075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8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9298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831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8577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3082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08837" y="6509742"/>
            <a:ext cx="31739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uk-UA" kern="0" smtClean="0">
                <a:solidFill>
                  <a:srgbClr val="FFFFFF"/>
                </a:solidFill>
                <a:sym typeface="Helvetica Light"/>
              </a:rPr>
              <a:pPr algn="ctr" defTabSz="410751" hangingPunct="0"/>
              <a:t>‹#›</a:t>
            </a:fld>
            <a:endParaRPr lang="uk-UA" kern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35817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672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6" rIns="91436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016"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Sullivan, SPCND - 18/09/2013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016"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PE9; SPCND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016"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PE9-SPCND-306572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ftr="0"/>
  <p:txStyles>
    <p:titleStyle>
      <a:lvl1pPr algn="ctr" defTabSz="457016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01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01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01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016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016" algn="ctr" defTabSz="45701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031" algn="ctr" defTabSz="45701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047" algn="ctr" defTabSz="45701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062" algn="ctr" defTabSz="457016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761" indent="-342761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642" indent="-285627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2538" indent="-228507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599544" indent="-228507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6557" indent="-228507" algn="l" defTabSz="457016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3575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88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97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03" indent="-228507" algn="l" defTabSz="45701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6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7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2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3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0" algn="l" defTabSz="457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94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431540" y="1313196"/>
            <a:ext cx="8280920" cy="1800200"/>
          </a:xfrm>
        </p:spPr>
        <p:txBody>
          <a:bodyPr/>
          <a:lstStyle/>
          <a:p>
            <a:pPr eaLnBrk="1" hangingPunct="1">
              <a:spcBef>
                <a:spcPts val="2400"/>
              </a:spcBef>
            </a:pPr>
            <a:r>
              <a:rPr lang="en-US" dirty="0" smtClean="0">
                <a:latin typeface="Calibri" charset="0"/>
              </a:rPr>
              <a:t>Spectroscopic Follow-up</a:t>
            </a:r>
            <a:endParaRPr lang="en-US" sz="2400" i="1" dirty="0">
              <a:latin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6596"/>
            <a:ext cx="6400800" cy="73501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 smtClean="0">
                <a:ea typeface="+mn-ea"/>
                <a:cs typeface="+mn-cs"/>
              </a:rPr>
              <a:t>Mark Sullivan, Southampton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188205" y="3700464"/>
            <a:ext cx="1033463" cy="223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anchor="ctr"/>
          <a:lstStyle/>
          <a:p>
            <a:pPr algn="ctr" defTabSz="4570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 descr="LOGO-ER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10" y="116632"/>
            <a:ext cx="1128791" cy="108012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659" y="4429583"/>
            <a:ext cx="3321745" cy="21025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5123144"/>
            <a:ext cx="1092999" cy="1425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67" y="3822209"/>
            <a:ext cx="2855064" cy="27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142856" y="716108"/>
            <a:ext cx="5792291" cy="5394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96079" indent="-296079" defTabSz="410751" hangingPunct="0">
              <a:buSzPct val="75000"/>
              <a:buFontTx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sz="2531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Host-Galaxy </a:t>
            </a:r>
            <a:r>
              <a:rPr sz="2531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Redshifts</a:t>
            </a:r>
            <a:endParaRPr lang="en-GB" sz="1687" kern="0" dirty="0" smtClea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GB"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Bright hosts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Photometric </a:t>
            </a: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Classification</a:t>
            </a:r>
          </a:p>
          <a:p>
            <a:pPr marL="296079" indent="-296079" defTabSz="410751" hangingPunct="0">
              <a:buSzPct val="75000"/>
              <a:buFontTx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pPr>
            <a:endParaRPr sz="2531" kern="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531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SNe in Faint Host Galaxies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Redshifts for faint hosts; unbiased sample</a:t>
            </a:r>
          </a:p>
          <a:p>
            <a:pPr defTabSz="410751" hangingPunct="0"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531" kern="0" dirty="0">
              <a:solidFill>
                <a:srgbClr val="73FA7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531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Representative sample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Tuned to cover parameter space expected from </a:t>
            </a:r>
            <a:b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photometric-cosmology sample</a:t>
            </a: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531" kern="0" dirty="0">
              <a:solidFill>
                <a:srgbClr val="73FA7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531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Complete sample 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Measure SN population demographics at low-z</a:t>
            </a:r>
          </a:p>
          <a:p>
            <a:pPr marL="921135" lvl="2" indent="-296079" defTabSz="410751" hangingPunct="0">
              <a:buSzPct val="75000"/>
              <a:buFontTx/>
              <a:buChar char="•"/>
              <a:defRPr sz="240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rPr>
              <a:t>Unbiased sample </a:t>
            </a:r>
          </a:p>
          <a:p>
            <a:pPr defTabSz="410751" hangingPunct="0">
              <a:defRPr>
                <a:solidFill>
                  <a:srgbClr val="73FA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531" kern="0" dirty="0">
              <a:solidFill>
                <a:srgbClr val="73FA7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96079" indent="-296079" defTabSz="410751" hangingPunct="0">
              <a:buSzPct val="75000"/>
              <a:buFontTx/>
              <a:buChar char="•"/>
              <a:defRPr>
                <a:solidFill>
                  <a:srgbClr val="FF7E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GB" sz="2531" kern="0" dirty="0" smtClean="0">
                <a:solidFill>
                  <a:srgbClr val="FF7E79"/>
                </a:solidFill>
                <a:latin typeface="Gill Sans"/>
                <a:ea typeface="Gill Sans"/>
                <a:cs typeface="Gill Sans"/>
                <a:sym typeface="Gill Sans"/>
              </a:rPr>
              <a:t>Ancillary programs (SN Physics, weirdos)</a:t>
            </a:r>
            <a:endParaRPr sz="2531" kern="0" dirty="0">
              <a:solidFill>
                <a:srgbClr val="FF7E7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1436549" y="92688"/>
            <a:ext cx="6262933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3375" kern="0"/>
              <a:t>DES-SN Spectroscopic Programs</a:t>
            </a:r>
          </a:p>
        </p:txBody>
      </p:sp>
      <p:sp>
        <p:nvSpPr>
          <p:cNvPr id="2" name="Right Brace 1"/>
          <p:cNvSpPr/>
          <p:nvPr/>
        </p:nvSpPr>
        <p:spPr>
          <a:xfrm>
            <a:off x="6810625" y="716108"/>
            <a:ext cx="660400" cy="977225"/>
          </a:xfrm>
          <a:prstGeom prst="rightBrace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810625" y="2167465"/>
            <a:ext cx="660400" cy="4250267"/>
          </a:xfrm>
          <a:prstGeom prst="rightBrace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71024" y="3625748"/>
            <a:ext cx="153750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Live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  <a:sym typeface="Helvetica Light"/>
              </a:rPr>
              <a:t>Hundreds of events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1025" y="510235"/>
            <a:ext cx="1537507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After the fact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solidFill>
                  <a:srgbClr val="FFFFFF"/>
                </a:solidFill>
                <a:sym typeface="Helvetica Light"/>
              </a:rPr>
              <a:t>Thousands of events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35154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432486" y="877677"/>
            <a:ext cx="8390238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marL="312528" indent="-312528" defTabSz="410751" hangingPunct="0">
              <a:buSzPct val="12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100 </a:t>
            </a: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night 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program</a:t>
            </a:r>
            <a:r>
              <a:rPr lang="en-GB"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over 5 years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overlapping with DES</a:t>
            </a:r>
          </a:p>
          <a:p>
            <a:pPr marL="312528" indent="-312528" defTabSz="410751" hangingPunct="0">
              <a:buSzPct val="12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SN 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Host</a:t>
            </a:r>
            <a:r>
              <a:rPr lang="en-GB"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 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repeatedly </a:t>
            </a: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targeted to build up depth; </a:t>
            </a:r>
            <a:b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sz="1687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Live transients targeted as </a:t>
            </a:r>
            <a:r>
              <a:rPr sz="1687" kern="0" dirty="0" smtClea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well</a:t>
            </a:r>
            <a:endParaRPr sz="1687" kern="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3293026" y="248956"/>
            <a:ext cx="2566409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3375" kern="0"/>
              <a:t>AAT:  OzDES</a:t>
            </a:r>
          </a:p>
        </p:txBody>
      </p:sp>
      <p:sp>
        <p:nvSpPr>
          <p:cNvPr id="195" name="Shape 195"/>
          <p:cNvSpPr/>
          <p:nvPr/>
        </p:nvSpPr>
        <p:spPr>
          <a:xfrm>
            <a:off x="258615" y="6142652"/>
            <a:ext cx="1404232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1266" kern="0" dirty="0">
                <a:solidFill>
                  <a:srgbClr val="FFFFFF"/>
                </a:solidFill>
              </a:rPr>
              <a:t>Courtesy C. Lidman</a:t>
            </a:r>
          </a:p>
        </p:txBody>
      </p:sp>
      <p:sp>
        <p:nvSpPr>
          <p:cNvPr id="196" name="Shape 196"/>
          <p:cNvSpPr/>
          <p:nvPr/>
        </p:nvSpPr>
        <p:spPr>
          <a:xfrm>
            <a:off x="777475" y="3826371"/>
            <a:ext cx="101630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algn="l">
              <a:defRPr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0751" hangingPunct="0"/>
            <a:r>
              <a:rPr sz="1266" kern="0"/>
              <a:t>Before DESY3</a:t>
            </a:r>
          </a:p>
        </p:txBody>
      </p:sp>
      <p:pic>
        <p:nvPicPr>
          <p:cNvPr id="197" name="ozdes_all_fibr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3930" y="2455555"/>
            <a:ext cx="4081302" cy="3673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122" y="2447363"/>
            <a:ext cx="4538058" cy="368955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1139719" y="3712750"/>
            <a:ext cx="1174832" cy="10861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600"/>
            </a:pPr>
            <a:endParaRPr sz="1828" kern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6563" y="1802947"/>
            <a:ext cx="5490874" cy="492443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On target for ~4000 SN host redshifts</a:t>
            </a:r>
          </a:p>
        </p:txBody>
      </p:sp>
    </p:spTree>
    <p:extLst>
      <p:ext uri="{BB962C8B-B14F-4D97-AF65-F5344CB8AC3E}">
        <p14:creationId xmlns:p14="http://schemas.microsoft.com/office/powerpoint/2010/main" val="12536308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300"/>
          <p:cNvGrpSpPr/>
          <p:nvPr/>
        </p:nvGrpSpPr>
        <p:grpSpPr>
          <a:xfrm>
            <a:off x="196733" y="2149126"/>
            <a:ext cx="4458318" cy="4440602"/>
            <a:chOff x="0" y="0"/>
            <a:chExt cx="5971400" cy="5947672"/>
          </a:xfrm>
        </p:grpSpPr>
        <p:pic>
          <p:nvPicPr>
            <p:cNvPr id="295" name="SNC-filtere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971400" cy="5947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6" name="Shape 296"/>
            <p:cNvSpPr/>
            <p:nvPr/>
          </p:nvSpPr>
          <p:spPr>
            <a:xfrm>
              <a:off x="356450" y="180552"/>
              <a:ext cx="2056405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>
                <a:spcBef>
                  <a:spcPts val="0"/>
                </a:spcBef>
                <a:defRPr sz="3000">
                  <a:solidFill>
                    <a:srgbClr val="CBCBCB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defTabSz="410751" hangingPunct="0"/>
              <a:r>
                <a:rPr sz="2109" kern="0"/>
                <a:t>SN C Fields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3674156" y="1295408"/>
              <a:ext cx="588197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>
                <a:spcBef>
                  <a:spcPts val="0"/>
                </a:spcBef>
                <a:defRPr sz="3000">
                  <a:solidFill>
                    <a:srgbClr val="CBCBCB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defTabSz="410751" hangingPunct="0"/>
              <a:r>
                <a:rPr sz="2109" kern="0" dirty="0"/>
                <a:t>C1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3674156" y="4131638"/>
              <a:ext cx="588197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>
                <a:spcBef>
                  <a:spcPts val="0"/>
                </a:spcBef>
                <a:defRPr sz="3000">
                  <a:solidFill>
                    <a:srgbClr val="CBCBCB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defTabSz="410751" hangingPunct="0"/>
              <a:r>
                <a:rPr sz="2109" kern="0"/>
                <a:t>C2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585335" y="2717131"/>
              <a:ext cx="588197" cy="564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>
                <a:spcBef>
                  <a:spcPts val="0"/>
                </a:spcBef>
                <a:defRPr sz="3000">
                  <a:solidFill>
                    <a:srgbClr val="CBCBCB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defTabSz="410751" hangingPunct="0"/>
              <a:r>
                <a:rPr sz="2109" kern="0"/>
                <a:t>C3</a:t>
              </a:r>
            </a:p>
          </p:txBody>
        </p:sp>
      </p:grpSp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95250" y="307973"/>
            <a:ext cx="8572501" cy="7715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cap="none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Large MOS follow-up of SN hosts</a:t>
            </a:r>
            <a:endParaRPr cap="none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038" y="3560406"/>
            <a:ext cx="2187708" cy="1986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1144" y="1558581"/>
            <a:ext cx="4133400" cy="51307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1616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TAMP_DES13C3d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4970" y="1050828"/>
            <a:ext cx="4074060" cy="128587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3001861" y="92688"/>
            <a:ext cx="3140284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3375" kern="0" dirty="0"/>
              <a:t>OzDES </a:t>
            </a:r>
            <a:r>
              <a:rPr lang="en-GB" sz="3375" kern="0" dirty="0" smtClean="0"/>
              <a:t>Live </a:t>
            </a:r>
            <a:r>
              <a:rPr sz="3375" kern="0" dirty="0" smtClean="0"/>
              <a:t>S</a:t>
            </a:r>
            <a:r>
              <a:rPr lang="en-US" sz="3375" kern="0" dirty="0" smtClean="0"/>
              <a:t>n</a:t>
            </a:r>
            <a:r>
              <a:rPr sz="3375" kern="0" dirty="0" smtClean="0"/>
              <a:t>e</a:t>
            </a:r>
            <a:r>
              <a:rPr lang="en-GB" sz="3375" kern="0" dirty="0" smtClean="0"/>
              <a:t>!</a:t>
            </a:r>
            <a:endParaRPr sz="3375" kern="0" dirty="0"/>
          </a:p>
        </p:txBody>
      </p:sp>
      <p:sp>
        <p:nvSpPr>
          <p:cNvPr id="211" name="Shape 211"/>
          <p:cNvSpPr/>
          <p:nvPr/>
        </p:nvSpPr>
        <p:spPr>
          <a:xfrm>
            <a:off x="3416072" y="736889"/>
            <a:ext cx="108683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1687" kern="0">
                <a:solidFill>
                  <a:srgbClr val="FFFFFF"/>
                </a:solidFill>
              </a:rPr>
              <a:t>20130909-r</a:t>
            </a:r>
          </a:p>
        </p:txBody>
      </p:sp>
      <p:sp>
        <p:nvSpPr>
          <p:cNvPr id="212" name="Shape 212"/>
          <p:cNvSpPr/>
          <p:nvPr/>
        </p:nvSpPr>
        <p:spPr>
          <a:xfrm>
            <a:off x="4804539" y="732424"/>
            <a:ext cx="112530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1687" kern="0">
                <a:solidFill>
                  <a:srgbClr val="FFFFFF"/>
                </a:solidFill>
              </a:rPr>
              <a:t>Peak r=21.5</a:t>
            </a:r>
          </a:p>
        </p:txBody>
      </p:sp>
      <p:sp>
        <p:nvSpPr>
          <p:cNvPr id="213" name="Shape 213"/>
          <p:cNvSpPr/>
          <p:nvPr/>
        </p:nvSpPr>
        <p:spPr>
          <a:xfrm>
            <a:off x="2526979" y="2335213"/>
            <a:ext cx="4101942" cy="2669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defRPr sz="1800">
                <a:solidFill>
                  <a:srgbClr val="21212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410751" hangingPunct="0"/>
            <a:r>
              <a:rPr sz="1266" kern="0"/>
              <a:t>        search                     template                 subtraction</a:t>
            </a:r>
          </a:p>
        </p:txBody>
      </p:sp>
      <p:pic>
        <p:nvPicPr>
          <p:cNvPr id="214" name="SPECTRUM_DES13C3dg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172" y="2730529"/>
            <a:ext cx="5797657" cy="35947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037201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54" y="435332"/>
            <a:ext cx="8400693" cy="5987337"/>
          </a:xfrm>
        </p:spPr>
      </p:pic>
      <p:sp>
        <p:nvSpPr>
          <p:cNvPr id="5" name="Rectangle 4"/>
          <p:cNvSpPr/>
          <p:nvPr/>
        </p:nvSpPr>
        <p:spPr>
          <a:xfrm>
            <a:off x="371654" y="704538"/>
            <a:ext cx="827559" cy="338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4008" y="884421"/>
            <a:ext cx="3162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 Y1-3 spectroscopic sample</a:t>
            </a:r>
          </a:p>
          <a:p>
            <a:r>
              <a:rPr lang="en-US" dirty="0" err="1" smtClean="0"/>
              <a:t>D’Andrea</a:t>
            </a:r>
            <a:r>
              <a:rPr lang="en-US" dirty="0" smtClean="0"/>
              <a:t> et al.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4MOST: A multi-</a:t>
            </a:r>
            <a:r>
              <a:rPr lang="en-US" sz="3200" dirty="0" err="1" smtClean="0"/>
              <a:t>fibre</a:t>
            </a:r>
            <a:r>
              <a:rPr lang="en-US" sz="3200" dirty="0" smtClean="0"/>
              <a:t> spectrograph for the ESO VISTA telescope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9" y="1689698"/>
            <a:ext cx="7688062" cy="4866172"/>
          </a:xfrm>
        </p:spPr>
      </p:pic>
    </p:spTree>
    <p:extLst>
      <p:ext uri="{BB962C8B-B14F-4D97-AF65-F5344CB8AC3E}">
        <p14:creationId xmlns:p14="http://schemas.microsoft.com/office/powerpoint/2010/main" val="4077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9" y="345988"/>
            <a:ext cx="8926651" cy="6030098"/>
          </a:xfrm>
        </p:spPr>
      </p:pic>
      <p:sp>
        <p:nvSpPr>
          <p:cNvPr id="10" name="Rectangle 9"/>
          <p:cNvSpPr/>
          <p:nvPr/>
        </p:nvSpPr>
        <p:spPr>
          <a:xfrm>
            <a:off x="457200" y="1976719"/>
            <a:ext cx="5970494" cy="389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2680447"/>
            <a:ext cx="5970494" cy="815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5560299"/>
            <a:ext cx="5970494" cy="43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3" y="37069"/>
            <a:ext cx="8933935" cy="6632771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1151812" y="5543593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467449" y="5657776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83086" y="5543593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098723" y="5449466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414360" y="5371071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29997" y="5012725"/>
            <a:ext cx="0" cy="716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91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09912"/>
          </a:xfrm>
        </p:spPr>
        <p:txBody>
          <a:bodyPr/>
          <a:lstStyle/>
          <a:p>
            <a:pPr algn="ctr"/>
            <a:r>
              <a:rPr lang="en-US" dirty="0" smtClean="0"/>
              <a:t>4MOST / </a:t>
            </a:r>
            <a:r>
              <a:rPr lang="en-US" dirty="0" err="1" smtClean="0"/>
              <a:t>TiDES</a:t>
            </a:r>
            <a:r>
              <a:rPr lang="en-US" dirty="0" smtClean="0"/>
              <a:t>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9989"/>
            <a:ext cx="7886700" cy="5101924"/>
          </a:xfrm>
        </p:spPr>
        <p:txBody>
          <a:bodyPr>
            <a:noAutofit/>
          </a:bodyPr>
          <a:lstStyle/>
          <a:p>
            <a:r>
              <a:rPr lang="en-US" sz="2400" i="1" dirty="0" err="1" smtClean="0"/>
              <a:t>TIme</a:t>
            </a:r>
            <a:r>
              <a:rPr lang="en-US" sz="2400" i="1" dirty="0" smtClean="0"/>
              <a:t> Domain Extragalactic Survey (</a:t>
            </a:r>
            <a:r>
              <a:rPr lang="en-US" sz="2400" i="1" dirty="0" err="1" smtClean="0"/>
              <a:t>TiDES</a:t>
            </a:r>
            <a:r>
              <a:rPr lang="en-US" sz="2400" i="1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250,000 </a:t>
            </a:r>
            <a:r>
              <a:rPr lang="en-US" sz="2400" dirty="0" err="1" smtClean="0"/>
              <a:t>fibre</a:t>
            </a:r>
            <a:r>
              <a:rPr lang="en-US" sz="2400" dirty="0" smtClean="0"/>
              <a:t> hours over 5-years</a:t>
            </a:r>
          </a:p>
          <a:p>
            <a:pPr lvl="1"/>
            <a:r>
              <a:rPr lang="en-US" sz="1800" dirty="0" smtClean="0"/>
              <a:t>Average 2.5% of </a:t>
            </a:r>
            <a:r>
              <a:rPr lang="en-US" sz="1800" dirty="0" err="1" smtClean="0"/>
              <a:t>fibres</a:t>
            </a:r>
            <a:r>
              <a:rPr lang="en-US" sz="1800" dirty="0" smtClean="0"/>
              <a:t> in any pointing</a:t>
            </a:r>
          </a:p>
          <a:p>
            <a:pPr lvl="1"/>
            <a:r>
              <a:rPr lang="en-US" sz="1800" dirty="0" smtClean="0"/>
              <a:t>32 </a:t>
            </a:r>
            <a:r>
              <a:rPr lang="en-US" sz="1800" dirty="0" err="1"/>
              <a:t>fibres</a:t>
            </a:r>
            <a:r>
              <a:rPr lang="en-US" sz="1800" dirty="0"/>
              <a:t>/pointing x 8 </a:t>
            </a:r>
            <a:r>
              <a:rPr lang="en-US" sz="1800" dirty="0" err="1"/>
              <a:t>pointings</a:t>
            </a:r>
            <a:r>
              <a:rPr lang="en-US" sz="1800" dirty="0"/>
              <a:t> x 150 dark nights ~ 50,000 spectra/</a:t>
            </a:r>
            <a:r>
              <a:rPr lang="en-US" sz="1800" dirty="0" err="1"/>
              <a:t>yr</a:t>
            </a:r>
            <a:endParaRPr lang="en-US" sz="1800" dirty="0"/>
          </a:p>
          <a:p>
            <a:pPr marL="273050" lvl="1" indent="-261938"/>
            <a:endParaRPr lang="en-US" sz="2300" dirty="0" smtClean="0"/>
          </a:p>
          <a:p>
            <a:pPr marL="273050" lvl="1" indent="-261938"/>
            <a:r>
              <a:rPr lang="en-US" sz="2300" dirty="0" smtClean="0"/>
              <a:t>Can </a:t>
            </a:r>
            <a:r>
              <a:rPr lang="en-US" sz="2300" dirty="0"/>
              <a:t>be live transients or host galaxies</a:t>
            </a:r>
          </a:p>
          <a:p>
            <a:pPr marL="273050" lvl="1" indent="-261938"/>
            <a:r>
              <a:rPr lang="en-US" sz="2300" dirty="0"/>
              <a:t>Scheduling 1-7 days in advance (TBD)</a:t>
            </a:r>
          </a:p>
          <a:p>
            <a:pPr marL="501650" lvl="1" indent="-222250"/>
            <a:endParaRPr lang="en-US" dirty="0"/>
          </a:p>
          <a:p>
            <a:pPr marL="234950" indent="-234950"/>
            <a:r>
              <a:rPr lang="en-US" sz="2300" dirty="0" smtClean="0"/>
              <a:t>Envisage sensible overlap of 4MOST calibration fields and LSST Deep Drilling fields</a:t>
            </a:r>
          </a:p>
        </p:txBody>
      </p:sp>
    </p:spTree>
    <p:extLst>
      <p:ext uri="{BB962C8B-B14F-4D97-AF65-F5344CB8AC3E}">
        <p14:creationId xmlns:p14="http://schemas.microsoft.com/office/powerpoint/2010/main" val="73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TiDES</a:t>
            </a:r>
            <a:r>
              <a:rPr lang="en-US" dirty="0" smtClean="0"/>
              <a:t> broad strategy</a:t>
            </a:r>
            <a:br>
              <a:rPr lang="en-US" dirty="0" smtClean="0"/>
            </a:br>
            <a:r>
              <a:rPr lang="en-US" dirty="0" smtClean="0"/>
              <a:t>SN </a:t>
            </a:r>
            <a:r>
              <a:rPr lang="en-US" dirty="0" err="1" smtClean="0"/>
              <a:t>Ia</a:t>
            </a:r>
            <a:r>
              <a:rPr lang="en-US" dirty="0" smtClean="0"/>
              <a:t> host galaxies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Rationale: Wherever 4MOST points, LSST will have previously discovered </a:t>
            </a:r>
            <a:r>
              <a:rPr lang="en-US" dirty="0" err="1" smtClean="0"/>
              <a:t>SNe</a:t>
            </a:r>
            <a:r>
              <a:rPr lang="en-US" dirty="0" smtClean="0"/>
              <a:t>. Put a 4MOST </a:t>
            </a:r>
            <a:r>
              <a:rPr lang="en-US" dirty="0" err="1" smtClean="0"/>
              <a:t>fibre</a:t>
            </a:r>
            <a:r>
              <a:rPr lang="en-US" dirty="0" smtClean="0"/>
              <a:t> on the host galaxy to get a redshift.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How many </a:t>
            </a:r>
            <a:r>
              <a:rPr lang="en-US" dirty="0" err="1" smtClean="0"/>
              <a:t>fibres</a:t>
            </a:r>
            <a:r>
              <a:rPr lang="en-US" dirty="0" smtClean="0"/>
              <a:t> do we need for this? </a:t>
            </a:r>
            <a:endParaRPr lang="en-US" b="1" dirty="0" smtClean="0"/>
          </a:p>
          <a:p>
            <a:pPr>
              <a:lnSpc>
                <a:spcPct val="120000"/>
              </a:lnSpc>
            </a:pPr>
            <a:r>
              <a:rPr lang="en-US" b="1" dirty="0" smtClean="0"/>
              <a:t>Assumptions</a:t>
            </a:r>
            <a:endParaRPr lang="en-GB" b="1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On </a:t>
            </a:r>
            <a:r>
              <a:rPr lang="en-US" dirty="0"/>
              <a:t>average LSST </a:t>
            </a:r>
            <a:r>
              <a:rPr lang="en-US" dirty="0" smtClean="0"/>
              <a:t>produces 0.5 </a:t>
            </a:r>
            <a:r>
              <a:rPr lang="en-US" dirty="0" err="1"/>
              <a:t>SNeIa</a:t>
            </a:r>
            <a:r>
              <a:rPr lang="en-US" dirty="0"/>
              <a:t>/</a:t>
            </a:r>
            <a:r>
              <a:rPr lang="en-US" dirty="0" err="1"/>
              <a:t>yr</a:t>
            </a:r>
            <a:r>
              <a:rPr lang="en-US" dirty="0"/>
              <a:t>/</a:t>
            </a:r>
            <a:r>
              <a:rPr lang="en-US" dirty="0" err="1"/>
              <a:t>sq</a:t>
            </a:r>
            <a:r>
              <a:rPr lang="en-US" dirty="0"/>
              <a:t> </a:t>
            </a:r>
            <a:r>
              <a:rPr lang="en-US" dirty="0" err="1"/>
              <a:t>deg</a:t>
            </a:r>
            <a:r>
              <a:rPr lang="en-GB" dirty="0" smtClean="0">
                <a:effectLst/>
              </a:rPr>
              <a:t> </a:t>
            </a:r>
            <a:r>
              <a:rPr lang="en-US" dirty="0" smtClean="0"/>
              <a:t>to </a:t>
            </a:r>
            <a:r>
              <a:rPr lang="en-US" dirty="0"/>
              <a:t>z=0.5 </a:t>
            </a:r>
            <a:r>
              <a:rPr lang="en-US" dirty="0" smtClean="0">
                <a:solidFill>
                  <a:schemeClr val="accent1"/>
                </a:solidFill>
              </a:rPr>
              <a:t>that are suitable for cosmology (depends on light-curve quality). </a:t>
            </a:r>
            <a:r>
              <a:rPr lang="en-US" dirty="0" smtClean="0">
                <a:solidFill>
                  <a:srgbClr val="FF6600"/>
                </a:solidFill>
              </a:rPr>
              <a:t>Large uncertainty!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LSST starts </a:t>
            </a:r>
            <a:r>
              <a:rPr lang="en-US" dirty="0"/>
              <a:t>operation in 2021 </a:t>
            </a:r>
            <a:r>
              <a:rPr lang="en-US" dirty="0" smtClean="0"/>
              <a:t>(</a:t>
            </a:r>
            <a:r>
              <a:rPr lang="is-IS" dirty="0" smtClean="0"/>
              <a:t>…)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US" dirty="0"/>
              <a:t>4MOST starts operation in </a:t>
            </a:r>
            <a:r>
              <a:rPr lang="en-US" dirty="0" smtClean="0"/>
              <a:t>2022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US" dirty="0"/>
              <a:t>4MOST covers </a:t>
            </a:r>
            <a:r>
              <a:rPr lang="en-US" dirty="0" smtClean="0"/>
              <a:t>18,000 deg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visiting each area of sky at least twice, in </a:t>
            </a:r>
            <a:r>
              <a:rPr lang="en-US" dirty="0" smtClean="0"/>
              <a:t>first </a:t>
            </a:r>
            <a:r>
              <a:rPr lang="en-US" dirty="0"/>
              <a:t>5 </a:t>
            </a:r>
            <a:r>
              <a:rPr lang="en-US" dirty="0" smtClean="0"/>
              <a:t>years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US" dirty="0"/>
              <a:t>Each 4MOST visit is 1 hour (3 x 20 </a:t>
            </a:r>
            <a:r>
              <a:rPr lang="en-US" dirty="0" err="1" smtClean="0"/>
              <a:t>mins</a:t>
            </a:r>
            <a:r>
              <a:rPr lang="en-US" dirty="0" smtClean="0"/>
              <a:t>).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Each host must be observed twice to reach sufficient S/N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spectroscopy?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Why not?</a:t>
            </a:r>
          </a:p>
          <a:p>
            <a:pPr lvl="1"/>
            <a:r>
              <a:rPr lang="en-US" sz="2400" dirty="0" smtClean="0"/>
              <a:t>Samples of 50,000 </a:t>
            </a:r>
            <a:r>
              <a:rPr lang="en-US" sz="2400" dirty="0" err="1" smtClean="0"/>
              <a:t>SNe</a:t>
            </a:r>
            <a:r>
              <a:rPr lang="en-US" sz="2400" dirty="0" smtClean="0"/>
              <a:t> easily within grasp</a:t>
            </a:r>
            <a:endParaRPr lang="en-US" sz="2400" dirty="0"/>
          </a:p>
          <a:p>
            <a:endParaRPr lang="en-US" sz="2800" dirty="0" smtClean="0"/>
          </a:p>
          <a:p>
            <a:r>
              <a:rPr lang="en-US" sz="2400" dirty="0" smtClean="0"/>
              <a:t>Systematics/biases in photometric-redshift cosmology unquantified</a:t>
            </a:r>
          </a:p>
          <a:p>
            <a:r>
              <a:rPr lang="en-US" sz="2400" dirty="0" smtClean="0"/>
              <a:t>Spectroscopy provides reliable training samples</a:t>
            </a:r>
          </a:p>
          <a:p>
            <a:r>
              <a:rPr lang="en-US" sz="2400" dirty="0" smtClean="0"/>
              <a:t>Enables ‘science’</a:t>
            </a:r>
          </a:p>
          <a:p>
            <a:r>
              <a:rPr lang="en-US" sz="2400" dirty="0" smtClean="0"/>
              <a:t>Enables reliable environment studies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57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Rough numbers for LSST SN hosts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847356" y="1591675"/>
          <a:ext cx="606627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966"/>
                <a:gridCol w="2111264"/>
                <a:gridCol w="27380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4MOST area covered (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GB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known LSST 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SNe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hosts in that area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40,000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41987" y="4634535"/>
            <a:ext cx="8144813" cy="15905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</a:rPr>
              <a:t>W</a:t>
            </a:r>
            <a:r>
              <a:rPr lang="en-US" sz="2000" dirty="0" smtClean="0">
                <a:solidFill>
                  <a:prstClr val="black"/>
                </a:solidFill>
              </a:rPr>
              <a:t>e </a:t>
            </a:r>
            <a:r>
              <a:rPr lang="en-US" sz="2000" dirty="0">
                <a:solidFill>
                  <a:prstClr val="black"/>
                </a:solidFill>
              </a:rPr>
              <a:t>require 2hrs x </a:t>
            </a:r>
            <a:r>
              <a:rPr lang="en-US" sz="2000" dirty="0" smtClean="0">
                <a:solidFill>
                  <a:prstClr val="black"/>
                </a:solidFill>
              </a:rPr>
              <a:t>40,000 </a:t>
            </a:r>
            <a:r>
              <a:rPr lang="en-US" sz="2000" dirty="0" err="1" smtClean="0">
                <a:solidFill>
                  <a:prstClr val="black"/>
                </a:solidFill>
              </a:rPr>
              <a:t>fibres</a:t>
            </a:r>
            <a:r>
              <a:rPr lang="en-US" sz="2000" dirty="0" smtClean="0">
                <a:solidFill>
                  <a:prstClr val="black"/>
                </a:solidFill>
              </a:rPr>
              <a:t> = 80,000 </a:t>
            </a:r>
            <a:r>
              <a:rPr lang="en-US" sz="2000" dirty="0" err="1">
                <a:solidFill>
                  <a:prstClr val="black"/>
                </a:solidFill>
              </a:rPr>
              <a:t>fibre</a:t>
            </a:r>
            <a:r>
              <a:rPr lang="en-US" sz="2000" dirty="0">
                <a:solidFill>
                  <a:prstClr val="black"/>
                </a:solidFill>
              </a:rPr>
              <a:t>-hours </a:t>
            </a:r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Final sample = 40,000 </a:t>
            </a:r>
            <a:r>
              <a:rPr lang="en-US" sz="2000" dirty="0" err="1" smtClean="0">
                <a:solidFill>
                  <a:prstClr val="black"/>
                </a:solidFill>
              </a:rPr>
              <a:t>SNeIa</a:t>
            </a:r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Note: LSST rate uncertainty !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Doesn’t include non-</a:t>
            </a:r>
            <a:r>
              <a:rPr lang="en-US" sz="2000" dirty="0" err="1" smtClean="0">
                <a:solidFill>
                  <a:prstClr val="black"/>
                </a:solidFill>
              </a:rPr>
              <a:t>Ia</a:t>
            </a:r>
            <a:r>
              <a:rPr lang="en-US" sz="2000" dirty="0" smtClean="0">
                <a:solidFill>
                  <a:prstClr val="black"/>
                </a:solidFill>
              </a:rPr>
              <a:t> hosts (contamination)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Doesn’t include LSST Deep drilling fields (or other </a:t>
            </a:r>
            <a:r>
              <a:rPr lang="en-US" sz="2000" dirty="0" err="1" smtClean="0">
                <a:solidFill>
                  <a:prstClr val="black"/>
                </a:solidFill>
              </a:rPr>
              <a:t>TiDES</a:t>
            </a:r>
            <a:r>
              <a:rPr lang="en-US" sz="2000" dirty="0" smtClean="0">
                <a:solidFill>
                  <a:prstClr val="black"/>
                </a:solidFill>
              </a:rPr>
              <a:t> science cases)</a:t>
            </a:r>
            <a:endParaRPr lang="en-GB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TiDES</a:t>
            </a:r>
            <a:r>
              <a:rPr lang="en-US" dirty="0" smtClean="0"/>
              <a:t> survey strategy: </a:t>
            </a:r>
            <a:br>
              <a:rPr lang="en-US" dirty="0" smtClean="0"/>
            </a:br>
            <a:r>
              <a:rPr lang="en-US" dirty="0"/>
              <a:t>d</a:t>
            </a:r>
            <a:r>
              <a:rPr lang="en-US" dirty="0" smtClean="0"/>
              <a:t>eeper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7088"/>
            <a:ext cx="8476938" cy="315524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~</a:t>
            </a:r>
            <a:r>
              <a:rPr lang="en-US" dirty="0" smtClean="0"/>
              <a:t>10</a:t>
            </a:r>
            <a:r>
              <a:rPr lang="en-US" dirty="0"/>
              <a:t>% of 4MOST </a:t>
            </a:r>
            <a:r>
              <a:rPr lang="en-US" dirty="0" smtClean="0"/>
              <a:t>sky </a:t>
            </a:r>
            <a:r>
              <a:rPr lang="en-US" dirty="0"/>
              <a:t>visited more than twice because of overlaps between adjacent </a:t>
            </a:r>
            <a:r>
              <a:rPr lang="en-US" dirty="0" err="1"/>
              <a:t>pointings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4MOST Deep fields build-up signal on faintest hosts and live </a:t>
            </a:r>
            <a:r>
              <a:rPr lang="en-US" dirty="0" err="1" smtClean="0"/>
              <a:t>SNe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Dynamic scheduling – once sufficient signal-to-noise is obtained, move </a:t>
            </a:r>
            <a:r>
              <a:rPr lang="en-US" dirty="0" err="1" smtClean="0"/>
              <a:t>fibre</a:t>
            </a:r>
            <a:r>
              <a:rPr lang="en-US" dirty="0" smtClean="0"/>
              <a:t> to another source</a:t>
            </a:r>
            <a:r>
              <a:rPr lang="en-US" dirty="0"/>
              <a:t> </a:t>
            </a:r>
            <a:r>
              <a:rPr lang="en-US" dirty="0" smtClean="0"/>
              <a:t>(cf. Similar to </a:t>
            </a:r>
            <a:r>
              <a:rPr lang="en-US" dirty="0" err="1" smtClean="0"/>
              <a:t>OzDES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4MOST’s deep fields should coincide with those of LSST: higher redshift </a:t>
            </a:r>
            <a:r>
              <a:rPr lang="en-US" dirty="0" err="1" smtClean="0"/>
              <a:t>SNe</a:t>
            </a:r>
            <a:r>
              <a:rPr lang="en-US" dirty="0" smtClean="0"/>
              <a:t> with better LSST </a:t>
            </a:r>
            <a:r>
              <a:rPr lang="en-US" dirty="0" err="1" smtClean="0"/>
              <a:t>lightcurves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Live </a:t>
            </a:r>
            <a:r>
              <a:rPr lang="en-US" dirty="0" err="1" smtClean="0"/>
              <a:t>transients:science</a:t>
            </a:r>
            <a:r>
              <a:rPr lang="en-US" dirty="0" smtClean="0"/>
              <a:t>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4322"/>
            <a:ext cx="8229600" cy="353062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Classification: </a:t>
            </a:r>
            <a:r>
              <a:rPr lang="en-US" sz="2400" dirty="0" err="1"/>
              <a:t>Hostless</a:t>
            </a:r>
            <a:r>
              <a:rPr lang="en-US" sz="2400" dirty="0"/>
              <a:t> </a:t>
            </a:r>
            <a:r>
              <a:rPr lang="en-US" sz="2400" dirty="0" err="1"/>
              <a:t>SNe</a:t>
            </a:r>
            <a:r>
              <a:rPr lang="en-US" sz="2400" dirty="0"/>
              <a:t> and </a:t>
            </a:r>
            <a:r>
              <a:rPr lang="en-US" sz="2400" dirty="0" smtClean="0"/>
              <a:t>training samples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R=22.5 AB == a normal SN </a:t>
            </a:r>
            <a:r>
              <a:rPr lang="en-US" sz="1800" dirty="0" err="1" smtClean="0"/>
              <a:t>Ia</a:t>
            </a:r>
            <a:r>
              <a:rPr lang="en-US" sz="1800" dirty="0" smtClean="0"/>
              <a:t> at z=0.5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/>
              <a:t>Expect 3-4 live </a:t>
            </a:r>
            <a:r>
              <a:rPr lang="en-US" sz="1800" dirty="0" err="1" smtClean="0"/>
              <a:t>SNe</a:t>
            </a:r>
            <a:r>
              <a:rPr lang="en-US" sz="1800" dirty="0" smtClean="0"/>
              <a:t> per 4MOST pointing; 15000-20000 over 5 years</a:t>
            </a:r>
            <a:endParaRPr lang="en-US" sz="1800" dirty="0"/>
          </a:p>
          <a:p>
            <a:pPr>
              <a:lnSpc>
                <a:spcPct val="120000"/>
              </a:lnSpc>
            </a:pPr>
            <a:endParaRPr lang="en-US" sz="800" i="1" dirty="0" smtClean="0"/>
          </a:p>
          <a:p>
            <a:pPr>
              <a:lnSpc>
                <a:spcPct val="120000"/>
              </a:lnSpc>
            </a:pPr>
            <a:r>
              <a:rPr lang="en-US" sz="2000" i="1" dirty="0" smtClean="0"/>
              <a:t>Screening: </a:t>
            </a:r>
            <a:r>
              <a:rPr lang="en-US" sz="2000" i="1" dirty="0"/>
              <a:t>t</a:t>
            </a:r>
            <a:r>
              <a:rPr lang="en-US" sz="2000" i="1" dirty="0" smtClean="0"/>
              <a:t>riggering follow-up </a:t>
            </a:r>
            <a:r>
              <a:rPr lang="en-US" sz="2000" i="1" dirty="0"/>
              <a:t>on other facilities </a:t>
            </a:r>
          </a:p>
          <a:p>
            <a:pPr>
              <a:lnSpc>
                <a:spcPct val="120000"/>
              </a:lnSpc>
            </a:pPr>
            <a:r>
              <a:rPr lang="en-US" sz="2000" i="1" dirty="0" smtClean="0"/>
              <a:t>Outliers: find rare events (e.g., </a:t>
            </a:r>
            <a:r>
              <a:rPr lang="en-US" sz="2000" i="1" dirty="0"/>
              <a:t>very luminous events </a:t>
            </a:r>
            <a:r>
              <a:rPr lang="en-US" sz="2000" i="1" dirty="0" smtClean="0"/>
              <a:t>)</a:t>
            </a:r>
            <a:endParaRPr lang="en-US" sz="2000" i="1" dirty="0"/>
          </a:p>
          <a:p>
            <a:pPr>
              <a:lnSpc>
                <a:spcPct val="120000"/>
              </a:lnSpc>
            </a:pPr>
            <a:r>
              <a:rPr lang="en-US" sz="2000" i="1" dirty="0"/>
              <a:t>Rates, environments, correlations with host galaxy properties</a:t>
            </a:r>
          </a:p>
          <a:p>
            <a:pPr>
              <a:lnSpc>
                <a:spcPct val="120000"/>
              </a:lnSpc>
            </a:pPr>
            <a:r>
              <a:rPr lang="en-US" sz="2000" i="1" dirty="0"/>
              <a:t>T</a:t>
            </a:r>
            <a:r>
              <a:rPr lang="en-US" sz="2000" i="1" dirty="0" smtClean="0"/>
              <a:t>ransient </a:t>
            </a:r>
            <a:r>
              <a:rPr lang="en-US" sz="2000" i="1" dirty="0"/>
              <a:t>physics (from 4MOST </a:t>
            </a:r>
            <a:r>
              <a:rPr lang="en-US" sz="2000" i="1" dirty="0" smtClean="0"/>
              <a:t>and follow</a:t>
            </a:r>
            <a:r>
              <a:rPr lang="en-US" sz="2000" i="1" dirty="0"/>
              <a:t>-up elsewhere)</a:t>
            </a:r>
          </a:p>
          <a:p>
            <a:pPr>
              <a:lnSpc>
                <a:spcPct val="120000"/>
              </a:lnSpc>
            </a:pPr>
            <a:r>
              <a:rPr lang="en-US" sz="2000" i="1" dirty="0" err="1" smtClean="0"/>
              <a:t>SLSNe</a:t>
            </a:r>
            <a:r>
              <a:rPr lang="en-US" sz="2000" i="1" dirty="0" smtClean="0"/>
              <a:t> to z~2; possible standard </a:t>
            </a:r>
            <a:r>
              <a:rPr lang="en-US" sz="2000" i="1" dirty="0"/>
              <a:t>candles for cosmology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7" y="4783667"/>
            <a:ext cx="2473967" cy="1862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6223" y="4790388"/>
            <a:ext cx="1897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sz="1600" dirty="0" smtClean="0">
                <a:solidFill>
                  <a:srgbClr val="4F81BD"/>
                </a:solidFill>
              </a:rPr>
              <a:t>Two Hydrogen-rich </a:t>
            </a:r>
            <a:r>
              <a:rPr lang="en-US" sz="1600" dirty="0" err="1" smtClean="0">
                <a:solidFill>
                  <a:srgbClr val="4F81BD"/>
                </a:solidFill>
              </a:rPr>
              <a:t>SLSNe</a:t>
            </a:r>
            <a:r>
              <a:rPr lang="en-US" sz="1600" dirty="0" smtClean="0">
                <a:solidFill>
                  <a:srgbClr val="4F81BD"/>
                </a:solidFill>
              </a:rPr>
              <a:t>, screened with PESSTO (2-4m telescopes)</a:t>
            </a:r>
            <a:r>
              <a:rPr lang="en-US" sz="1600" dirty="0">
                <a:solidFill>
                  <a:srgbClr val="4F81BD"/>
                </a:solidFill>
              </a:rPr>
              <a:t> </a:t>
            </a:r>
            <a:r>
              <a:rPr lang="en-US" sz="1600" dirty="0" smtClean="0">
                <a:solidFill>
                  <a:srgbClr val="4F81BD"/>
                </a:solidFill>
              </a:rPr>
              <a:t>and followed with VLT. </a:t>
            </a:r>
            <a:r>
              <a:rPr lang="en-US" sz="1600" dirty="0">
                <a:solidFill>
                  <a:srgbClr val="4F81BD"/>
                </a:solidFill>
              </a:rPr>
              <a:t>(</a:t>
            </a:r>
            <a:r>
              <a:rPr lang="en-US" sz="1600" dirty="0" err="1" smtClean="0">
                <a:solidFill>
                  <a:srgbClr val="4F81BD"/>
                </a:solidFill>
              </a:rPr>
              <a:t>Inserra</a:t>
            </a:r>
            <a:r>
              <a:rPr lang="en-US" sz="1600" dirty="0" smtClean="0">
                <a:solidFill>
                  <a:srgbClr val="4F81BD"/>
                </a:solidFill>
              </a:rPr>
              <a:t> et al 2016)</a:t>
            </a:r>
            <a:endParaRPr lang="en-US" sz="1600" dirty="0">
              <a:solidFill>
                <a:srgbClr val="4F81BD"/>
              </a:solidFill>
            </a:endParaRPr>
          </a:p>
        </p:txBody>
      </p:sp>
      <p:pic>
        <p:nvPicPr>
          <p:cNvPr id="7" name="Picture 6" descr="Screen Shot 2016-09-14 at 17.10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"/>
          <a:stretch/>
        </p:blipFill>
        <p:spPr>
          <a:xfrm>
            <a:off x="2702024" y="4734278"/>
            <a:ext cx="431768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lotObsHostEf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206" y="1236361"/>
            <a:ext cx="6837588" cy="496797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1391437" y="74950"/>
            <a:ext cx="6361127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lang="en-GB" sz="3375" kern="0" dirty="0" smtClean="0"/>
              <a:t>DES host/transient </a:t>
            </a:r>
            <a:r>
              <a:rPr lang="en-GB" sz="3375" kern="0" smtClean="0"/>
              <a:t>magnitude parameter </a:t>
            </a:r>
            <a:r>
              <a:rPr lang="en-GB" sz="3375" kern="0" dirty="0" smtClean="0"/>
              <a:t>space</a:t>
            </a:r>
            <a:endParaRPr sz="3375" kern="0" dirty="0"/>
          </a:p>
        </p:txBody>
      </p:sp>
      <p:sp>
        <p:nvSpPr>
          <p:cNvPr id="2" name="Rectangle 1"/>
          <p:cNvSpPr/>
          <p:nvPr/>
        </p:nvSpPr>
        <p:spPr>
          <a:xfrm>
            <a:off x="1828802" y="1367997"/>
            <a:ext cx="3057991" cy="42480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endParaRPr lang="en-US" sz="26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6293" y="2843995"/>
            <a:ext cx="5981075" cy="2772000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endParaRPr lang="en-US" sz="260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3568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1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17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07305" y="3695480"/>
            <a:ext cx="35534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solidFill>
                  <a:prstClr val="black"/>
                </a:solidFill>
              </a:rPr>
              <a:t>740 </a:t>
            </a:r>
            <a:r>
              <a:rPr lang="en-US" sz="2100" dirty="0" err="1" smtClean="0">
                <a:solidFill>
                  <a:prstClr val="black"/>
                </a:solidFill>
              </a:rPr>
              <a:t>SNe</a:t>
            </a:r>
            <a:r>
              <a:rPr lang="en-US" sz="2100" dirty="0" smtClean="0">
                <a:solidFill>
                  <a:prstClr val="black"/>
                </a:solidFill>
              </a:rPr>
              <a:t> </a:t>
            </a:r>
            <a:r>
              <a:rPr lang="en-US" sz="2100" dirty="0" err="1" smtClean="0">
                <a:solidFill>
                  <a:prstClr val="black"/>
                </a:solidFill>
              </a:rPr>
              <a:t>Ia</a:t>
            </a:r>
            <a:r>
              <a:rPr lang="en-US" sz="2100" dirty="0" smtClean="0">
                <a:solidFill>
                  <a:prstClr val="black"/>
                </a:solidFill>
              </a:rPr>
              <a:t> in JLA</a:t>
            </a:r>
          </a:p>
          <a:p>
            <a:pPr algn="ctr"/>
            <a:endParaRPr lang="en-US" sz="2100" dirty="0" smtClean="0">
              <a:solidFill>
                <a:prstClr val="black"/>
              </a:solidFill>
            </a:endParaRPr>
          </a:p>
          <a:p>
            <a:pPr algn="ctr"/>
            <a:r>
              <a:rPr lang="en-US" sz="2100" dirty="0" smtClean="0">
                <a:solidFill>
                  <a:prstClr val="black"/>
                </a:solidFill>
              </a:rPr>
              <a:t>Every SN </a:t>
            </a:r>
            <a:r>
              <a:rPr lang="en-US" sz="2100" dirty="0" err="1" smtClean="0">
                <a:solidFill>
                  <a:prstClr val="black"/>
                </a:solidFill>
              </a:rPr>
              <a:t>Ia</a:t>
            </a:r>
            <a:r>
              <a:rPr lang="en-US" sz="2100" dirty="0" smtClean="0">
                <a:solidFill>
                  <a:prstClr val="black"/>
                </a:solidFill>
              </a:rPr>
              <a:t> has both a spectroscopic type and a spectroscopic redshift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8898" y="929390"/>
            <a:ext cx="4332158" cy="2413417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14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ystable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r="2023"/>
          <a:stretch>
            <a:fillRect/>
          </a:stretch>
        </p:blipFill>
        <p:spPr>
          <a:xfrm>
            <a:off x="395536" y="1052736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3"/>
            <a:ext cx="8229600" cy="5620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Simplified SN systematic-error budget (“JLA”)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67544" y="1940023"/>
            <a:ext cx="8208912" cy="396048"/>
          </a:xfrm>
          <a:prstGeom prst="rect">
            <a:avLst/>
          </a:prstGeom>
          <a:solidFill>
            <a:srgbClr val="008000">
              <a:alpha val="15000"/>
            </a:srgbClr>
          </a:solidFill>
          <a:ln w="15875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ln w="19050" cmpd="sng"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604" y="5745454"/>
            <a:ext cx="7128792" cy="707878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Photometric calibration is </a:t>
            </a:r>
            <a:r>
              <a:rPr lang="en-US" sz="2000" dirty="0" smtClean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(by far) the </a:t>
            </a:r>
            <a:r>
              <a:rPr lang="en-US" sz="20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dominant systematic uncertainty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983289" y="6455833"/>
            <a:ext cx="2125216" cy="36265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500" kern="0" dirty="0" err="1">
                <a:solidFill>
                  <a:srgbClr val="000000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Betoule</a:t>
            </a:r>
            <a:r>
              <a:rPr lang="en-US" sz="1500" kern="0" dirty="0">
                <a:solidFill>
                  <a:srgbClr val="000000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et al. 2014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7544" y="4122002"/>
            <a:ext cx="8208912" cy="396048"/>
          </a:xfrm>
          <a:prstGeom prst="rect">
            <a:avLst/>
          </a:prstGeom>
          <a:solidFill>
            <a:srgbClr val="008000">
              <a:alpha val="15000"/>
            </a:srgbClr>
          </a:solidFill>
          <a:ln w="15875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ln w="19050" cmpd="sng"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349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1764" y="-869359"/>
            <a:ext cx="6364715" cy="90068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1705" y="44624"/>
            <a:ext cx="5400600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Number of SNe discovered per year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83555" y="981100"/>
            <a:ext cx="5263249" cy="113877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700" b="1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The recent history of supernova discovery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700" i="1" dirty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&gt;</a:t>
            </a:r>
            <a:r>
              <a:rPr lang="en-US" sz="1700" i="1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20,000 events discovered over 130 years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700" b="1" i="1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All </a:t>
            </a:r>
            <a:r>
              <a:rPr lang="en-US" sz="1700" b="1" i="1" dirty="0" err="1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SNe</a:t>
            </a:r>
            <a:r>
              <a:rPr lang="en-US" sz="1700" b="1" i="1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 are spectroscopically confirmed</a:t>
            </a:r>
            <a:endParaRPr lang="en-US" sz="1700" b="1" i="1" dirty="0">
              <a:solidFill>
                <a:prstClr val="black"/>
              </a:solidFill>
              <a:latin typeface="Arial"/>
              <a:ea typeface="ＭＳ Ｐゴシック" pitchFamily="-65" charset="-128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3300" y="4592572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First extragalactic SNe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7843" y="3040443"/>
            <a:ext cx="152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700" dirty="0" smtClean="0">
                <a:solidFill>
                  <a:prstClr val="black"/>
                </a:solidFill>
              </a:rPr>
              <a:t>First robotic searches</a:t>
            </a:r>
            <a:endParaRPr lang="en-US" sz="17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1541" y="2552700"/>
            <a:ext cx="152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700" dirty="0" smtClean="0">
                <a:solidFill>
                  <a:prstClr val="black"/>
                </a:solidFill>
              </a:rPr>
              <a:t>First CCD searches</a:t>
            </a:r>
            <a:endParaRPr lang="en-US" sz="17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6805" y="1209337"/>
            <a:ext cx="1524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sz="1700" dirty="0" smtClean="0">
                <a:solidFill>
                  <a:prstClr val="black"/>
                </a:solidFill>
              </a:rPr>
              <a:t>Accelerating universe discovered</a:t>
            </a:r>
            <a:endParaRPr lang="en-US" sz="17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3243" y="4182920"/>
            <a:ext cx="19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Term `super-nova’ coined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301" y="358829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 err="1" smtClean="0">
                <a:solidFill>
                  <a:prstClr val="black"/>
                </a:solidFill>
              </a:rPr>
              <a:t>Zwicky</a:t>
            </a:r>
            <a:r>
              <a:rPr lang="en-US" dirty="0" smtClean="0">
                <a:solidFill>
                  <a:prstClr val="black"/>
                </a:solidFill>
              </a:rPr>
              <a:t> SN patrol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9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5679" y="-767270"/>
            <a:ext cx="6348265" cy="898359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427984" y="2060848"/>
            <a:ext cx="144016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9992" y="836717"/>
            <a:ext cx="1224136" cy="1177245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High-z searches (SNLS, SDSS, ESSENCE)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12160" y="1196752"/>
            <a:ext cx="0" cy="1008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80112" y="504256"/>
            <a:ext cx="1008112" cy="692497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New low-z searches (PTF, PS-1)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11760" y="3356992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55776" y="2780929"/>
            <a:ext cx="1224136" cy="470898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SCP and HZSST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123728" y="2564904"/>
            <a:ext cx="0" cy="23762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91680" y="2276872"/>
            <a:ext cx="936104" cy="235449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LOSS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03648" y="1916832"/>
            <a:ext cx="0" cy="26642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59155" y="1368662"/>
            <a:ext cx="1152128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 err="1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Calan</a:t>
            </a: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/</a:t>
            </a:r>
            <a:r>
              <a:rPr lang="en-US" sz="1500" dirty="0" err="1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Tololo</a:t>
            </a: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survey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295636" y="1526454"/>
            <a:ext cx="6264696" cy="3744416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3833" y="985202"/>
            <a:ext cx="936104" cy="23544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DES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00392" y="476672"/>
            <a:ext cx="936104" cy="23544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LSST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20272" y="1264765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316416" y="859938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71705" y="44624"/>
            <a:ext cx="5400600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Number of SNe discovered per year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24239" y="4741693"/>
            <a:ext cx="3968041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~5 supernovae discovered </a:t>
            </a:r>
            <a:r>
              <a:rPr lang="en-US" sz="2400" i="1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and confirmed</a:t>
            </a:r>
            <a:r>
              <a:rPr lang="en-US" sz="2400" dirty="0" smtClean="0">
                <a:solidFill>
                  <a:prstClr val="black"/>
                </a:solidFill>
                <a:latin typeface="Arial"/>
                <a:ea typeface="ＭＳ Ｐゴシック" pitchFamily="-65" charset="-128"/>
                <a:cs typeface="Arial"/>
              </a:rPr>
              <a:t> every day</a:t>
            </a:r>
            <a:endParaRPr lang="en-US" sz="2400" dirty="0">
              <a:solidFill>
                <a:prstClr val="black"/>
              </a:solidFill>
              <a:latin typeface="Arial"/>
              <a:ea typeface="ＭＳ Ｐゴシック" pitchFamily="-65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8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860425" y="223838"/>
            <a:ext cx="7747000" cy="438150"/>
          </a:xfrm>
          <a:ln/>
        </p:spPr>
        <p:txBody>
          <a:bodyPr lIns="89996" tIns="46796" rIns="89996" bIns="46796"/>
          <a:lstStyle/>
          <a:p>
            <a:pPr defTabSz="457016"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/>
              <a:t>Supernova Legacy </a:t>
            </a:r>
            <a:r>
              <a:rPr lang="en-GB" dirty="0" smtClean="0"/>
              <a:t>Survey: 2003—2008</a:t>
            </a:r>
            <a:endParaRPr lang="en-GB" dirty="0"/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312" y="2636913"/>
            <a:ext cx="1655489" cy="1241617"/>
          </a:xfrm>
          <a:prstGeom prst="rect">
            <a:avLst/>
          </a:prstGeom>
          <a:noFill/>
        </p:spPr>
      </p:pic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7596336" y="3933056"/>
            <a:ext cx="1152326" cy="64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Keck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(8 n/yr)</a:t>
            </a:r>
          </a:p>
        </p:txBody>
      </p:sp>
      <p:pic>
        <p:nvPicPr>
          <p:cNvPr id="2150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9304" y="2636879"/>
            <a:ext cx="1828800" cy="1233487"/>
          </a:xfrm>
          <a:prstGeom prst="rect">
            <a:avLst/>
          </a:prstGeom>
          <a:noFill/>
        </p:spPr>
      </p:pic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3704208" y="3932621"/>
            <a:ext cx="1778496" cy="64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Gemini N &amp; S (120 hr/yr)</a:t>
            </a:r>
          </a:p>
        </p:txBody>
      </p:sp>
      <p:pic>
        <p:nvPicPr>
          <p:cNvPr id="21504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9420" y="2633464"/>
            <a:ext cx="1636778" cy="1227584"/>
          </a:xfrm>
          <a:prstGeom prst="rect">
            <a:avLst/>
          </a:prstGeom>
          <a:noFill/>
        </p:spPr>
      </p:pic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5749528" y="3932621"/>
            <a:ext cx="1407368" cy="64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VLT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(120 hr/yr)</a:t>
            </a:r>
          </a:p>
        </p:txBody>
      </p:sp>
      <p:sp>
        <p:nvSpPr>
          <p:cNvPr id="215051" name="AutoShape 11"/>
          <p:cNvSpPr>
            <a:spLocks noChangeArrowheads="1"/>
          </p:cNvSpPr>
          <p:nvPr/>
        </p:nvSpPr>
        <p:spPr bwMode="auto">
          <a:xfrm>
            <a:off x="-136521" y="836613"/>
            <a:ext cx="3844925" cy="1341007"/>
          </a:xfrm>
          <a:prstGeom prst="roundRect">
            <a:avLst>
              <a:gd name="adj" fmla="val 130"/>
            </a:avLst>
          </a:prstGeom>
          <a:noFill/>
          <a:ln w="9525">
            <a:noFill/>
            <a:round/>
            <a:headEnd/>
            <a:tailEnd/>
          </a:ln>
        </p:spPr>
        <p:txBody>
          <a:bodyPr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400" u="sng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Imaging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endParaRPr lang="en-GB" sz="800" u="sng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Distances from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light-curves</a:t>
            </a:r>
          </a:p>
        </p:txBody>
      </p:sp>
      <p:pic>
        <p:nvPicPr>
          <p:cNvPr id="215052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1" y="4076700"/>
            <a:ext cx="1547813" cy="1600200"/>
          </a:xfrm>
          <a:prstGeom prst="rect">
            <a:avLst/>
          </a:prstGeom>
          <a:noFill/>
        </p:spPr>
      </p:pic>
      <p:sp>
        <p:nvSpPr>
          <p:cNvPr id="215053" name="Text Box 13"/>
          <p:cNvSpPr txBox="1">
            <a:spLocks noChangeArrowheads="1"/>
          </p:cNvSpPr>
          <p:nvPr/>
        </p:nvSpPr>
        <p:spPr bwMode="auto">
          <a:xfrm>
            <a:off x="3733805" y="836614"/>
            <a:ext cx="2819400" cy="160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400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Spectroscopy</a:t>
            </a: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endParaRPr lang="en-GB" sz="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Redshifts </a:t>
            </a:r>
            <a:r>
              <a:rPr lang="en-GB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  <a:sym typeface="Wingdings" pitchFamily="-65" charset="2"/>
              </a:rPr>
              <a:t> Distances from cosmological model</a:t>
            </a:r>
            <a:endParaRPr lang="en-GB" sz="2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215054" name="Picture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77000" y="990641"/>
            <a:ext cx="2057400" cy="1470025"/>
          </a:xfrm>
          <a:prstGeom prst="rect">
            <a:avLst/>
          </a:prstGeom>
          <a:noFill/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600205" y="2362201"/>
            <a:ext cx="1751013" cy="1120775"/>
            <a:chOff x="1008" y="1488"/>
            <a:chExt cx="1103" cy="706"/>
          </a:xfrm>
        </p:grpSpPr>
        <p:pic>
          <p:nvPicPr>
            <p:cNvPr id="215056" name="Picture 1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008" y="1488"/>
              <a:ext cx="1104" cy="707"/>
            </a:xfrm>
            <a:prstGeom prst="rect">
              <a:avLst/>
            </a:prstGeom>
            <a:noFill/>
          </p:spPr>
        </p:pic>
        <p:sp>
          <p:nvSpPr>
            <p:cNvPr id="215057" name="AutoShape 17"/>
            <p:cNvSpPr>
              <a:spLocks noChangeArrowheads="1"/>
            </p:cNvSpPr>
            <p:nvPr/>
          </p:nvSpPr>
          <p:spPr bwMode="auto">
            <a:xfrm>
              <a:off x="1008" y="1488"/>
              <a:ext cx="1104" cy="707"/>
            </a:xfrm>
            <a:prstGeom prst="roundRect">
              <a:avLst>
                <a:gd name="adj" fmla="val 139"/>
              </a:avLst>
            </a:prstGeom>
            <a:noFill/>
            <a:ln w="1908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sp>
        <p:nvSpPr>
          <p:cNvPr id="215058" name="Line 18"/>
          <p:cNvSpPr>
            <a:spLocks noChangeShapeType="1"/>
          </p:cNvSpPr>
          <p:nvPr/>
        </p:nvSpPr>
        <p:spPr bwMode="auto">
          <a:xfrm flipV="1">
            <a:off x="3581400" y="1065213"/>
            <a:ext cx="1588" cy="5489575"/>
          </a:xfrm>
          <a:prstGeom prst="line">
            <a:avLst/>
          </a:prstGeom>
          <a:noFill/>
          <a:ln w="9360">
            <a:solidFill>
              <a:srgbClr val="CCCCFF"/>
            </a:solidFill>
            <a:round/>
            <a:headEnd/>
            <a:tailEnd/>
          </a:ln>
        </p:spPr>
        <p:txBody>
          <a:bodyPr lIns="91436" tIns="45716" rIns="91436" bIns="45716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15059" name="AutoShape 19"/>
          <p:cNvSpPr>
            <a:spLocks noChangeArrowheads="1"/>
          </p:cNvSpPr>
          <p:nvPr/>
        </p:nvSpPr>
        <p:spPr bwMode="auto">
          <a:xfrm>
            <a:off x="152400" y="3505200"/>
            <a:ext cx="1446126" cy="402291"/>
          </a:xfrm>
          <a:prstGeom prst="roundRect">
            <a:avLst>
              <a:gd name="adj" fmla="val 398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89996" tIns="46796" rIns="89996" bIns="46796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0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Discoveries</a:t>
            </a:r>
          </a:p>
        </p:txBody>
      </p:sp>
      <p:sp>
        <p:nvSpPr>
          <p:cNvPr id="215060" name="AutoShape 20"/>
          <p:cNvSpPr>
            <a:spLocks noChangeArrowheads="1"/>
          </p:cNvSpPr>
          <p:nvPr/>
        </p:nvSpPr>
        <p:spPr bwMode="auto">
          <a:xfrm>
            <a:off x="1828802" y="3505200"/>
            <a:ext cx="1493340" cy="402291"/>
          </a:xfrm>
          <a:prstGeom prst="roundRect">
            <a:avLst>
              <a:gd name="adj" fmla="val 398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89996" tIns="46796" rIns="89996" bIns="46796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0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Lightcurves</a:t>
            </a:r>
            <a:endParaRPr lang="en-GB" sz="2000" dirty="0">
              <a:solidFill>
                <a:srgbClr val="FFFFFF"/>
              </a:solidFill>
              <a:effectLst>
                <a:outerShdw blurRad="38100" dist="38100" dir="2700000" algn="tl" rotWithShape="0">
                  <a:srgbClr val="000000"/>
                </a:outerShdw>
              </a:effectLst>
              <a:latin typeface="Tahoma"/>
              <a:ea typeface="ＭＳ Ｐゴシック" pitchFamily="-65" charset="-128"/>
              <a:cs typeface="Tahoma"/>
            </a:endParaRPr>
          </a:p>
        </p:txBody>
      </p:sp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457200" y="5734091"/>
            <a:ext cx="2743200" cy="71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000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g’r’i’z</a:t>
            </a:r>
            <a:r>
              <a:rPr lang="en-GB" sz="20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Tahoma"/>
                <a:ea typeface="ＭＳ Ｐゴシック" pitchFamily="-65" charset="-128"/>
                <a:cs typeface="Tahoma"/>
              </a:rPr>
              <a:t>’ every 4 days during dark time</a:t>
            </a:r>
          </a:p>
        </p:txBody>
      </p:sp>
      <p:pic>
        <p:nvPicPr>
          <p:cNvPr id="215062" name="Picture 22" descr="03D4ag_animation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9"/>
          <a:srcRect/>
          <a:stretch>
            <a:fillRect/>
          </a:stretch>
        </p:blipFill>
        <p:spPr>
          <a:xfrm>
            <a:off x="250825" y="2349500"/>
            <a:ext cx="1079500" cy="1079500"/>
          </a:xfrm>
          <a:noFill/>
          <a:ln/>
        </p:spPr>
      </p:pic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3733805" y="4665053"/>
            <a:ext cx="5301995" cy="178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996" tIns="46796" rIns="89996" bIns="46796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More 8m-class </a:t>
            </a:r>
            <a:r>
              <a:rPr lang="en-GB" sz="2200" i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telescope time (~1600h) </a:t>
            </a: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than </a:t>
            </a:r>
            <a:r>
              <a:rPr lang="en-GB" sz="2200" i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CFHT time (~1200h)</a:t>
            </a:r>
            <a:endParaRPr lang="en-GB" sz="2200" i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endParaRPr lang="en-GB" sz="2200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Led to ~750 spectra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CCFF"/>
              </a:buClr>
              <a:buSzPct val="100000"/>
              <a:tabLst>
                <a:tab pos="0" algn="l"/>
                <a:tab pos="914031" algn="l"/>
                <a:tab pos="1828062" algn="l"/>
                <a:tab pos="2742093" algn="l"/>
                <a:tab pos="3656120" algn="l"/>
                <a:tab pos="4570151" algn="l"/>
                <a:tab pos="5484182" algn="l"/>
                <a:tab pos="6398176" algn="l"/>
                <a:tab pos="7312206" algn="l"/>
                <a:tab pos="8226233" algn="l"/>
                <a:tab pos="9140257" algn="l"/>
                <a:tab pos="10054281" algn="l"/>
              </a:tabLst>
            </a:pP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~440 </a:t>
            </a:r>
            <a:r>
              <a:rPr lang="en-GB" sz="2200" i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SNe</a:t>
            </a:r>
            <a:r>
              <a:rPr lang="en-GB" sz="22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lang="en-GB" sz="2200" i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65" charset="0"/>
                <a:ea typeface="ＭＳ Ｐゴシック" pitchFamily="-65" charset="-128"/>
                <a:cs typeface="ＭＳ Ｐゴシック" pitchFamily="-65" charset="-128"/>
              </a:rPr>
              <a:t>Ia</a:t>
            </a:r>
            <a:endParaRPr lang="en-GB" sz="2200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062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127.jpg" descr="12-0331-16D.h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82905" y="0"/>
            <a:ext cx="10303810" cy="685805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2224424" y="88223"/>
            <a:ext cx="4687182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sz="3375" kern="0"/>
              <a:t>The Dark Energy Survey</a:t>
            </a:r>
          </a:p>
        </p:txBody>
      </p:sp>
      <p:sp>
        <p:nvSpPr>
          <p:cNvPr id="137" name="Shape 137"/>
          <p:cNvSpPr/>
          <p:nvPr/>
        </p:nvSpPr>
        <p:spPr>
          <a:xfrm>
            <a:off x="164066" y="730253"/>
            <a:ext cx="7778015" cy="3187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Multi-component survey designed to probe </a:t>
            </a:r>
            <a:r>
              <a:rPr sz="1687" i="1" kern="0">
                <a:solidFill>
                  <a:srgbClr val="73FA79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dark energy</a:t>
            </a:r>
            <a:r>
              <a:rPr sz="1687" kern="0">
                <a:solidFill>
                  <a:srgbClr val="00F900"/>
                </a:solidFill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sz="1687" kern="0">
                <a:solidFill>
                  <a:srgbClr val="00F9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and origin of cosmic acceleration</a:t>
            </a: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sz="1687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u="sng" kern="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DES-Wide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687" kern="0" baseline="31999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509913" lvl="1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5000 deg</a:t>
            </a:r>
            <a:r>
              <a:rPr sz="1687" kern="0" baseline="31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in </a:t>
            </a:r>
            <a:r>
              <a:rPr sz="1687" i="1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grizY:  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sz="1687" kern="0" baseline="-5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AB 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~ 24.3, i</a:t>
            </a:r>
            <a:r>
              <a:rPr sz="1687" kern="0" baseline="-5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AB 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~23.5 (10σ) </a:t>
            </a:r>
          </a:p>
          <a:p>
            <a:pPr marL="509913" lvl="1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Large Scale Structure; Weak Lensing; Galaxy Cluster</a:t>
            </a: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sz="1687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defTabSz="410751" hangingPunct="0">
              <a:defRPr sz="2400" u="sng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1687" u="sng" kern="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DES-SN</a:t>
            </a:r>
          </a:p>
          <a:p>
            <a:pPr marL="509913" lvl="1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~ 6-day cadenced </a:t>
            </a:r>
            <a:r>
              <a:rPr sz="1687" i="1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griz survey 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over 27 deg</a:t>
            </a:r>
            <a:r>
              <a:rPr sz="1687" kern="0" baseline="31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 </a:t>
            </a:r>
          </a:p>
          <a:p>
            <a:pPr marL="509913" lvl="1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Type Ia Supernovae</a:t>
            </a: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sz="1687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Probes of both Distance vs. Redshift &amp; Growth of Structure</a:t>
            </a:r>
          </a:p>
        </p:txBody>
      </p:sp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t="17140" b="15651"/>
          <a:stretch>
            <a:fillRect/>
          </a:stretch>
        </p:blipFill>
        <p:spPr>
          <a:xfrm>
            <a:off x="5828109" y="797144"/>
            <a:ext cx="2905259" cy="292559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6023772" y="3914750"/>
            <a:ext cx="2685743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1330476" hangingPunct="0">
              <a:defRPr sz="240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u="sng" kern="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rPr>
              <a:t>UK DES Collaboration</a:t>
            </a:r>
            <a:r>
              <a:rPr sz="1687" kern="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br>
              <a:rPr sz="1687" kern="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sz="1687" kern="0">
                <a:solidFill>
                  <a:srgbClr val="D6D6D6"/>
                </a:solidFill>
                <a:latin typeface="Gill Sans"/>
                <a:ea typeface="Gill Sans"/>
                <a:cs typeface="Gill Sans"/>
                <a:sym typeface="Gill Sans"/>
              </a:rPr>
              <a:t>Cambridge ❖ Edinburgh ❖ Nottingham ❖ Portsmouth ❖ Sussex ❖ UCL</a:t>
            </a:r>
          </a:p>
        </p:txBody>
      </p:sp>
      <p:sp>
        <p:nvSpPr>
          <p:cNvPr id="140" name="Shape 140"/>
          <p:cNvSpPr/>
          <p:nvPr/>
        </p:nvSpPr>
        <p:spPr>
          <a:xfrm>
            <a:off x="181571" y="5551408"/>
            <a:ext cx="6521658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 hangingPunct="0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Dark Energy Camera (DECam) on 4m Blanco Telescope at CTIO</a:t>
            </a:r>
          </a:p>
          <a:p>
            <a:pPr marL="197385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520 Mpx camera; 3 deg</a:t>
            </a:r>
            <a:r>
              <a:rPr sz="1687" kern="0" baseline="31999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FoV; deep-depleted LBNL CCDs</a:t>
            </a:r>
          </a:p>
          <a:p>
            <a:pPr marL="197385" indent="-197385" defTabSz="410751" hangingPunct="0">
              <a:buSzPct val="75000"/>
              <a:buFontTx/>
              <a:buChar char="•"/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168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Allocated 525 nights over 5 observing seasons (Aug - Feb, 2013 - 2018)</a:t>
            </a:r>
          </a:p>
          <a:p>
            <a:pPr marL="822441" lvl="2" indent="-197385" defTabSz="410751" hangingPunct="0">
              <a:buSzPct val="75000"/>
              <a:buFontTx/>
              <a:buChar char="•"/>
              <a:defRPr sz="2400" i="1">
                <a:solidFill>
                  <a:srgbClr val="73FA7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1687" i="1" kern="0">
                <a:solidFill>
                  <a:srgbClr val="73FA79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DESY4 starts 13 August 2016</a:t>
            </a:r>
          </a:p>
        </p:txBody>
      </p:sp>
      <p:pic>
        <p:nvPicPr>
          <p:cNvPr id="14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2547" y="5292292"/>
            <a:ext cx="1376026" cy="121414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0" y="2458995"/>
            <a:ext cx="5486400" cy="1112108"/>
          </a:xfrm>
          <a:prstGeom prst="rect">
            <a:avLst/>
          </a:prstGeom>
          <a:noFill/>
          <a:ln w="635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10989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lotObsHostEf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206" y="1236361"/>
            <a:ext cx="6837588" cy="496797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1391437" y="74950"/>
            <a:ext cx="6361127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 u="sng" cap="small">
                <a:solidFill>
                  <a:srgbClr val="FFFC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 defTabSz="410751" hangingPunct="0"/>
            <a:r>
              <a:rPr lang="en-GB" sz="3375" kern="0" dirty="0" smtClean="0"/>
              <a:t>DES host/transient </a:t>
            </a:r>
            <a:r>
              <a:rPr lang="en-GB" sz="3375" kern="0" smtClean="0"/>
              <a:t>magnitude parameter </a:t>
            </a:r>
            <a:r>
              <a:rPr lang="en-GB" sz="3375" kern="0" dirty="0" smtClean="0"/>
              <a:t>space</a:t>
            </a:r>
            <a:endParaRPr sz="3375" kern="0" dirty="0"/>
          </a:p>
        </p:txBody>
      </p:sp>
    </p:spTree>
    <p:extLst>
      <p:ext uri="{BB962C8B-B14F-4D97-AF65-F5344CB8AC3E}">
        <p14:creationId xmlns:p14="http://schemas.microsoft.com/office/powerpoint/2010/main" val="17722361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9050" cap="flat" cmpd="sng" algn="ctr">
          <a:solidFill>
            <a:srgbClr val="080808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80"/>
        </a:solidFill>
        <a:ln w="25400" cap="flat" cmpd="sng" algn="ctr">
          <a:solidFill>
            <a:srgbClr val="080808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1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2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3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4_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9085</TotalTime>
  <Words>868</Words>
  <Application>Microsoft Macintosh PowerPoint</Application>
  <PresentationFormat>On-screen Show (4:3)</PresentationFormat>
  <Paragraphs>184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23</vt:i4>
      </vt:variant>
    </vt:vector>
  </HeadingPairs>
  <TitlesOfParts>
    <vt:vector size="52" baseType="lpstr">
      <vt:lpstr>Avenir Next</vt:lpstr>
      <vt:lpstr>Avenir Next Medium</vt:lpstr>
      <vt:lpstr>Calibri</vt:lpstr>
      <vt:lpstr>Calibri Light</vt:lpstr>
      <vt:lpstr>DIN Alternate</vt:lpstr>
      <vt:lpstr>DIN Condensed</vt:lpstr>
      <vt:lpstr>Gill Sans</vt:lpstr>
      <vt:lpstr>Gill Sans SemiBold</vt:lpstr>
      <vt:lpstr>Helvetica</vt:lpstr>
      <vt:lpstr>Helvetica Light</vt:lpstr>
      <vt:lpstr>Helvetica Neue Light</vt:lpstr>
      <vt:lpstr>ＭＳ Ｐゴシック</vt:lpstr>
      <vt:lpstr>Palatino</vt:lpstr>
      <vt:lpstr>Tahoma</vt:lpstr>
      <vt:lpstr>Wingdings</vt:lpstr>
      <vt:lpstr>Arial</vt:lpstr>
      <vt:lpstr>Office Theme</vt:lpstr>
      <vt:lpstr>7_Digital Dots</vt:lpstr>
      <vt:lpstr>New_Template7</vt:lpstr>
      <vt:lpstr>Black</vt:lpstr>
      <vt:lpstr>1_Black</vt:lpstr>
      <vt:lpstr>2_Black</vt:lpstr>
      <vt:lpstr>3_Black</vt:lpstr>
      <vt:lpstr>4_Black</vt:lpstr>
      <vt:lpstr>6_Office Theme</vt:lpstr>
      <vt:lpstr>12_Office Theme</vt:lpstr>
      <vt:lpstr>13_Office Theme</vt:lpstr>
      <vt:lpstr>4_Office Theme</vt:lpstr>
      <vt:lpstr>15_Office Theme</vt:lpstr>
      <vt:lpstr>Spectroscopic Follow-up</vt:lpstr>
      <vt:lpstr>Why do spectroscopy?</vt:lpstr>
      <vt:lpstr>PowerPoint Presentation</vt:lpstr>
      <vt:lpstr>Simplified SN systematic-error budget (“JLA”)</vt:lpstr>
      <vt:lpstr>PowerPoint Presentation</vt:lpstr>
      <vt:lpstr>PowerPoint Presentation</vt:lpstr>
      <vt:lpstr>Supernova Legacy Survey: 2003—2008</vt:lpstr>
      <vt:lpstr>PowerPoint Presentation</vt:lpstr>
      <vt:lpstr>PowerPoint Presentation</vt:lpstr>
      <vt:lpstr>PowerPoint Presentation</vt:lpstr>
      <vt:lpstr>PowerPoint Presentation</vt:lpstr>
      <vt:lpstr>Large MOS follow-up of SN hosts</vt:lpstr>
      <vt:lpstr>PowerPoint Presentation</vt:lpstr>
      <vt:lpstr>PowerPoint Presentation</vt:lpstr>
      <vt:lpstr>4MOST: A multi-fibre spectrograph for the ESO VISTA telescope</vt:lpstr>
      <vt:lpstr>PowerPoint Presentation</vt:lpstr>
      <vt:lpstr>PowerPoint Presentation</vt:lpstr>
      <vt:lpstr>4MOST / TiDES Survey</vt:lpstr>
      <vt:lpstr>TiDES broad strategy SN Ia host galaxies</vt:lpstr>
      <vt:lpstr>Rough numbers for LSST SN hosts</vt:lpstr>
      <vt:lpstr>TiDES survey strategy:  deeper observations</vt:lpstr>
      <vt:lpstr>Live transients:science goals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Spectroscopy &amp; SN cosmology</dc:title>
  <dc:creator>Sullivan M.</dc:creator>
  <cp:lastModifiedBy>Mark Sullivan</cp:lastModifiedBy>
  <cp:revision>61</cp:revision>
  <cp:lastPrinted>2016-07-19T10:07:13Z</cp:lastPrinted>
  <dcterms:created xsi:type="dcterms:W3CDTF">2016-07-17T16:37:15Z</dcterms:created>
  <dcterms:modified xsi:type="dcterms:W3CDTF">2016-11-18T14:27:52Z</dcterms:modified>
</cp:coreProperties>
</file>